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2" r:id="rId6"/>
    <p:sldId id="265" r:id="rId7"/>
    <p:sldId id="269" r:id="rId8"/>
    <p:sldId id="282" r:id="rId9"/>
    <p:sldId id="273" r:id="rId10"/>
    <p:sldId id="274" r:id="rId11"/>
    <p:sldId id="284" r:id="rId12"/>
    <p:sldId id="276" r:id="rId13"/>
    <p:sldId id="281" r:id="rId14"/>
    <p:sldId id="278" r:id="rId15"/>
    <p:sldId id="283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h Candee" initials="HC" lastIdx="3" clrIdx="0">
    <p:extLst>
      <p:ext uri="{19B8F6BF-5375-455C-9EA6-DF929625EA0E}">
        <p15:presenceInfo xmlns:p15="http://schemas.microsoft.com/office/powerpoint/2012/main" userId="S::h.candee@standingtogether.org.uk::0d6e9c4b-687e-48bd-90a1-4f5423302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6CF"/>
    <a:srgbClr val="D3DEE2"/>
    <a:srgbClr val="D6BED4"/>
    <a:srgbClr val="C48ADE"/>
    <a:srgbClr val="552E5E"/>
    <a:srgbClr val="245B9C"/>
    <a:srgbClr val="A44FE3"/>
    <a:srgbClr val="BEAFC2"/>
    <a:srgbClr val="57355F"/>
    <a:srgbClr val="883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hancan\Desktop\st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hancan\Desktop\sta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43970603212048"/>
          <c:y val="0.19474311956356488"/>
          <c:w val="0.7879956207975406"/>
          <c:h val="0.79187577891803396"/>
        </c:manualLayout>
      </c:layout>
      <c:pieChart>
        <c:varyColors val="1"/>
        <c:ser>
          <c:idx val="0"/>
          <c:order val="0"/>
          <c:spPr>
            <a:solidFill>
              <a:srgbClr val="D6BED4"/>
            </a:solidFill>
            <a:effectLst>
              <a:outerShdw blurRad="50800" dist="50800" dir="5400000" algn="ctr" rotWithShape="0">
                <a:schemeClr val="bg1">
                  <a:lumMod val="85000"/>
                </a:schemeClr>
              </a:outerShdw>
            </a:effectLst>
          </c:spPr>
          <c:dPt>
            <c:idx val="0"/>
            <c:bubble3D val="0"/>
            <c:spPr>
              <a:solidFill>
                <a:srgbClr val="D2B6CF"/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B5-5E4C-AE7E-253C838C017B}"/>
              </c:ext>
            </c:extLst>
          </c:dPt>
          <c:dPt>
            <c:idx val="1"/>
            <c:bubble3D val="0"/>
            <c:spPr>
              <a:solidFill>
                <a:srgbClr val="D3DEE2"/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B5-5E4C-AE7E-253C838C017B}"/>
              </c:ext>
            </c:extLst>
          </c:dPt>
          <c:dLbls>
            <c:dLbl>
              <c:idx val="0"/>
              <c:layout>
                <c:manualLayout>
                  <c:x val="-0.18881386830595887"/>
                  <c:y val="-3.5828675884284449E-2"/>
                </c:manualLayout>
              </c:layout>
              <c:tx>
                <c:rich>
                  <a:bodyPr/>
                  <a:lstStyle/>
                  <a:p>
                    <a:fld id="{7B43A3F1-D410-1441-97D7-DD2305AF88D5}" type="VALUE">
                      <a:rPr lang="en-US" sz="280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5827083062168"/>
                      <c:h val="0.355056417508863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DB5-5E4C-AE7E-253C838C01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Sheet8!$A$1:$B$1</c:f>
              <c:strCache>
                <c:ptCount val="2"/>
                <c:pt idx="0">
                  <c:v>Family, friends and employers knew abuse was happening in the relationship but did not necessarily know that the behaviors constituted domestic abuse.  </c:v>
                </c:pt>
                <c:pt idx="1">
                  <c:v>they do</c:v>
                </c:pt>
              </c:strCache>
            </c:strRef>
          </c:cat>
          <c:val>
            <c:numRef>
              <c:f>Sheet8!$A$2:$B$2</c:f>
              <c:numCache>
                <c:formatCode>0%</c:formatCode>
                <c:ptCount val="2"/>
                <c:pt idx="0">
                  <c:v>0.54</c:v>
                </c:pt>
                <c:pt idx="1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B5-5E4C-AE7E-253C838C01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ln>
                  <a:noFill/>
                </a:ln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>
                <a:solidFill>
                  <a:schemeClr val="tx1"/>
                </a:solidFill>
                <a:effectLst/>
              </a:rPr>
              <a:t>Interpersonal Homicide</a:t>
            </a:r>
            <a:endParaRPr lang="en-GB" sz="3200" dirty="0">
              <a:solidFill>
                <a:schemeClr val="tx1"/>
              </a:solidFill>
              <a:effectLst/>
            </a:endParaRP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effectLst/>
              </a:rPr>
              <a:t>Missed Opportunities</a:t>
            </a:r>
            <a:endParaRPr lang="en-GB" sz="320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3.3428625531077789E-2"/>
          <c:y val="1.27064803049555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ln>
                <a:noFill/>
              </a:ln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0593110550152898"/>
          <c:y val="0.25726255367917317"/>
          <c:w val="0.47829654193419047"/>
          <c:h val="0.6993438711489559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D2B6C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ln>
                      <a:noFill/>
                    </a:ln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Sheet3!$A$1:$E$1</c:f>
              <c:strCache>
                <c:ptCount val="5"/>
                <c:pt idx="0">
                  <c:v>Lack of information sharing, including between health services</c:v>
                </c:pt>
                <c:pt idx="1">
                  <c:v>Missed opportunities to ask further questions about victims relationship</c:v>
                </c:pt>
                <c:pt idx="2">
                  <c:v>Missed opportunities to offer victim support where there was increased vulnerability </c:v>
                </c:pt>
                <c:pt idx="3">
                  <c:v>Victim had known mental health issues</c:v>
                </c:pt>
                <c:pt idx="4">
                  <c:v>Perp had known mental health issues</c:v>
                </c:pt>
              </c:strCache>
            </c:strRef>
          </c:cat>
          <c:val>
            <c:numRef>
              <c:f>Sheet3!$A$2:$E$2</c:f>
              <c:numCache>
                <c:formatCode>0%</c:formatCode>
                <c:ptCount val="5"/>
                <c:pt idx="0">
                  <c:v>0.46</c:v>
                </c:pt>
                <c:pt idx="1">
                  <c:v>0.49</c:v>
                </c:pt>
                <c:pt idx="2">
                  <c:v>0.32</c:v>
                </c:pt>
                <c:pt idx="3">
                  <c:v>0.33</c:v>
                </c:pt>
                <c:pt idx="4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FC-2642-A786-B99CB7421C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77593887"/>
        <c:axId val="1807168895"/>
      </c:barChart>
      <c:catAx>
        <c:axId val="17775938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7168895"/>
        <c:crosses val="autoZero"/>
        <c:auto val="1"/>
        <c:lblAlgn val="ctr"/>
        <c:lblOffset val="100"/>
        <c:noMultiLvlLbl val="0"/>
      </c:catAx>
      <c:valAx>
        <c:axId val="18071688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7593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n>
            <a:noFill/>
          </a:ln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>
                <a:solidFill>
                  <a:schemeClr val="tx1"/>
                </a:solidFill>
                <a:effectLst/>
              </a:rPr>
              <a:t>Interpersonal Homicide</a:t>
            </a:r>
            <a:endParaRPr lang="en-GB" sz="2400" dirty="0">
              <a:solidFill>
                <a:schemeClr val="tx1"/>
              </a:solidFill>
              <a:effectLst/>
            </a:endParaRPr>
          </a:p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  <a:effectLst/>
              </a:rPr>
              <a:t>Risk Assessing:</a:t>
            </a:r>
            <a:r>
              <a:rPr lang="en-US" sz="3200" b="1" i="1" dirty="0">
                <a:solidFill>
                  <a:schemeClr val="tx1"/>
                </a:solidFill>
                <a:effectLst/>
              </a:rPr>
              <a:t> </a:t>
            </a:r>
            <a:endParaRPr lang="en-GB" sz="240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3.609423317063655E-2"/>
          <c:y val="1.26049310887424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BEAFC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F2-6F4B-957D-E7FEDB391A2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F2-6F4B-957D-E7FEDB391A2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F2-6F4B-957D-E7FEDB391A2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F2-6F4B-957D-E7FEDB391A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Sheet4!$A$1:$D$1</c:f>
              <c:strCache>
                <c:ptCount val="4"/>
                <c:pt idx="0">
                  <c:v>Agencies knew about domestic abuse being present in cases but did not share this information</c:v>
                </c:pt>
                <c:pt idx="1">
                  <c:v>Risk assessments were done poorly or not at all</c:v>
                </c:pt>
                <c:pt idx="2">
                  <c:v>The known risks by agencies should have resulted in a referral to MARAC</c:v>
                </c:pt>
                <c:pt idx="3">
                  <c:v>Policies and processes were not there or adhered to</c:v>
                </c:pt>
              </c:strCache>
            </c:strRef>
          </c:cat>
          <c:val>
            <c:numRef>
              <c:f>Sheet4!$A$2:$D$2</c:f>
              <c:numCache>
                <c:formatCode>0%</c:formatCode>
                <c:ptCount val="4"/>
                <c:pt idx="0">
                  <c:v>0.43</c:v>
                </c:pt>
                <c:pt idx="1">
                  <c:v>0.56000000000000005</c:v>
                </c:pt>
                <c:pt idx="2">
                  <c:v>0.39</c:v>
                </c:pt>
                <c:pt idx="3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F2-6F4B-957D-E7FEDB391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83797439"/>
        <c:axId val="1752665871"/>
      </c:barChart>
      <c:catAx>
        <c:axId val="17837974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2665871"/>
        <c:crosses val="autoZero"/>
        <c:auto val="1"/>
        <c:lblAlgn val="ctr"/>
        <c:lblOffset val="100"/>
        <c:noMultiLvlLbl val="0"/>
      </c:catAx>
      <c:valAx>
        <c:axId val="17526658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37974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chemeClr val="tx1"/>
                </a:solidFill>
              </a:rPr>
              <a:t>Adult Family Homicide: Themes
Lack of Understanding of Domestic Abuse</a:t>
            </a:r>
            <a:r>
              <a:rPr lang="en-US" dirty="0"/>
              <a:t>: </a:t>
            </a:r>
          </a:p>
        </c:rich>
      </c:tx>
      <c:layout>
        <c:manualLayout>
          <c:xMode val="edge"/>
          <c:yMode val="edge"/>
          <c:x val="1.0597588344935147E-3"/>
          <c:y val="1.27184672143953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D6BED4"/>
            </a:solidFill>
          </c:spPr>
          <c:dPt>
            <c:idx val="0"/>
            <c:bubble3D val="0"/>
            <c:spPr>
              <a:solidFill>
                <a:srgbClr val="D6BED4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A5-AD43-A0BB-14306A499037}"/>
              </c:ext>
            </c:extLst>
          </c:dPt>
          <c:dPt>
            <c:idx val="1"/>
            <c:bubble3D val="0"/>
            <c:spPr>
              <a:solidFill>
                <a:srgbClr val="552E5E"/>
              </a:soli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3A5-AD43-A0BB-14306A499037}"/>
              </c:ext>
            </c:extLst>
          </c:dPt>
          <c:dLbls>
            <c:dLbl>
              <c:idx val="0"/>
              <c:layout>
                <c:manualLayout>
                  <c:x val="-0.15490124196431976"/>
                  <c:y val="0.217670277399148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>
                        <a:solidFill>
                          <a:schemeClr val="tx1"/>
                        </a:solidFill>
                      </a:rPr>
                      <a:t>24% </a:t>
                    </a:r>
                    <a:r>
                      <a:rPr lang="en-US" sz="1600" baseline="0" dirty="0">
                        <a:solidFill>
                          <a:schemeClr val="tx1"/>
                        </a:solidFill>
                      </a:rPr>
                      <a:t>of </a:t>
                    </a:r>
                    <a:fld id="{4FD7A35C-75D1-AD4A-B8D2-39AEA2171588}" type="CATEGORYNAME">
                      <a:rPr lang="en-US" sz="1600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 sz="16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84425044695496"/>
                      <c:h val="0.197812123231377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3A5-AD43-A0BB-14306A499037}"/>
                </c:ext>
              </c:extLst>
            </c:dLbl>
            <c:dLbl>
              <c:idx val="1"/>
              <c:layout>
                <c:manualLayout>
                  <c:x val="0.17129659743619005"/>
                  <c:y val="-0.1930971397347099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>
                        <a:solidFill>
                          <a:schemeClr val="bg1"/>
                        </a:solidFill>
                      </a:rPr>
                      <a:t>In 60% of</a:t>
                    </a:r>
                    <a:r>
                      <a:rPr lang="en-US" sz="1600" baseline="0" dirty="0">
                        <a:solidFill>
                          <a:schemeClr val="bg1"/>
                        </a:solidFill>
                      </a:rPr>
                      <a:t> DHRs </a:t>
                    </a:r>
                    <a:fld id="{F791BA0B-F50B-8A4E-8EE6-E525AE1C94EE}" type="CATEGORYNAME">
                      <a:rPr lang="en-US" sz="160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96618357487922"/>
                      <c:h val="0.343981764820299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3A5-AD43-A0BB-14306A4990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Sheet6!$A$1:$B$1</c:f>
              <c:strCache>
                <c:ptCount val="2"/>
                <c:pt idx="0">
                  <c:v>Agencies had a lack of understanding or awareness of the impact of DA/VAWG</c:v>
                </c:pt>
                <c:pt idx="1">
                  <c:v>Family, friends and employers knew abuse was happening but did not know that the behavior’s constituted domestic abuse. </c:v>
                </c:pt>
              </c:strCache>
            </c:strRef>
          </c:cat>
          <c:val>
            <c:numRef>
              <c:f>Sheet6!$A$2:$B$2</c:f>
              <c:numCache>
                <c:formatCode>0%</c:formatCode>
                <c:ptCount val="2"/>
                <c:pt idx="0">
                  <c:v>0.24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A5-AD43-A0BB-14306A499037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</a:t>
            </a:r>
            <a:r>
              <a:rPr lang="en-US" sz="3200" dirty="0">
                <a:solidFill>
                  <a:schemeClr val="tx1"/>
                </a:solidFill>
              </a:rPr>
              <a:t>Adult</a:t>
            </a:r>
            <a:r>
              <a:rPr lang="en-US" sz="3200" baseline="0" dirty="0">
                <a:solidFill>
                  <a:schemeClr val="tx1"/>
                </a:solidFill>
              </a:rPr>
              <a:t> Family Homicide</a:t>
            </a:r>
          </a:p>
          <a:p>
            <a:pPr>
              <a:defRPr/>
            </a:pPr>
            <a:r>
              <a:rPr lang="en-US" sz="3200" baseline="0" dirty="0">
                <a:solidFill>
                  <a:schemeClr val="tx1"/>
                </a:solidFill>
              </a:rPr>
              <a:t>Missed Opportunities</a:t>
            </a:r>
            <a:endParaRPr lang="en-US" sz="32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1.866014671670764E-2"/>
          <c:y val="9.632234462238797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D6BE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Sheet5!$A$1:$E$1</c:f>
              <c:strCache>
                <c:ptCount val="5"/>
                <c:pt idx="0">
                  <c:v>Missed opportunities to ask about the victim’s relationship</c:v>
                </c:pt>
                <c:pt idx="1">
                  <c:v>Lacked a culture of questioning even when SM, MH, and DA was present</c:v>
                </c:pt>
                <c:pt idx="2">
                  <c:v>Missed opportunities to offer victim any support</c:v>
                </c:pt>
                <c:pt idx="3">
                  <c:v>Missed opportunities to offer perpetrator support around mental health</c:v>
                </c:pt>
                <c:pt idx="4">
                  <c:v>Perpetrators had mental health issues and no mental health service assessed the risks posed by the perpetrator to their family or friends.</c:v>
                </c:pt>
              </c:strCache>
            </c:strRef>
          </c:cat>
          <c:val>
            <c:numRef>
              <c:f>Sheet5!$A$2:$E$2</c:f>
              <c:numCache>
                <c:formatCode>0%</c:formatCode>
                <c:ptCount val="5"/>
                <c:pt idx="0">
                  <c:v>0.44</c:v>
                </c:pt>
                <c:pt idx="1">
                  <c:v>0.32</c:v>
                </c:pt>
                <c:pt idx="2">
                  <c:v>0.4</c:v>
                </c:pt>
                <c:pt idx="3">
                  <c:v>0.28000000000000003</c:v>
                </c:pt>
                <c:pt idx="4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DA-B244-BFC0-2A4EEB4E1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60"/>
        <c:axId val="1819020367"/>
        <c:axId val="1818471055"/>
      </c:barChart>
      <c:catAx>
        <c:axId val="1819020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8471055"/>
        <c:crosses val="autoZero"/>
        <c:auto val="1"/>
        <c:lblAlgn val="ctr"/>
        <c:lblOffset val="100"/>
        <c:noMultiLvlLbl val="0"/>
      </c:catAx>
      <c:valAx>
        <c:axId val="18184710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9020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>
                <a:solidFill>
                  <a:schemeClr val="tx1"/>
                </a:solidFill>
              </a:rPr>
              <a:t>Adult Family Homicide</a:t>
            </a:r>
          </a:p>
        </c:rich>
      </c:tx>
      <c:layout>
        <c:manualLayout>
          <c:xMode val="edge"/>
          <c:yMode val="edge"/>
          <c:x val="2.7197738957893753E-2"/>
          <c:y val="4.55223873166583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D2B6C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Sheet7!$A$1:$D$1</c:f>
              <c:strCache>
                <c:ptCount val="4"/>
                <c:pt idx="0">
                  <c:v>Missed opportunities to share information between agencies</c:v>
                </c:pt>
                <c:pt idx="1">
                  <c:v>Risk assessments were done poorly or not at all</c:v>
                </c:pt>
                <c:pt idx="2">
                  <c:v>The known risks by agencies should have resulted in a referral to MARAC</c:v>
                </c:pt>
                <c:pt idx="3">
                  <c:v>Policies and procedures were not adhered to</c:v>
                </c:pt>
              </c:strCache>
            </c:strRef>
          </c:cat>
          <c:val>
            <c:numRef>
              <c:f>Sheet7!$A$2:$D$2</c:f>
              <c:numCache>
                <c:formatCode>0%</c:formatCode>
                <c:ptCount val="4"/>
                <c:pt idx="0">
                  <c:v>0.4</c:v>
                </c:pt>
                <c:pt idx="1">
                  <c:v>0.24</c:v>
                </c:pt>
                <c:pt idx="2">
                  <c:v>0.28000000000000003</c:v>
                </c:pt>
                <c:pt idx="3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AA-1544-95ED-34BE14280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04094367"/>
        <c:axId val="1831331663"/>
      </c:barChart>
      <c:catAx>
        <c:axId val="1804094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331663"/>
        <c:crosses val="autoZero"/>
        <c:auto val="1"/>
        <c:lblAlgn val="ctr"/>
        <c:lblOffset val="100"/>
        <c:noMultiLvlLbl val="0"/>
      </c:catAx>
      <c:valAx>
        <c:axId val="18313316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4094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4T09:50:43.958" idx="1">
    <p:pos x="3097" y="4466"/>
    <p:text/>
    <p:extLst>
      <p:ext uri="{C676402C-5697-4E1C-873F-D02D1690AC5C}">
        <p15:threadingInfo xmlns:p15="http://schemas.microsoft.com/office/powerpoint/2012/main" timeZoneBias="-60"/>
      </p:ext>
    </p:extLst>
  </p:cm>
  <p:cm authorId="1" dt="2020-09-14T09:50:55.253" idx="2">
    <p:pos x="10" y="10"/>
    <p:text>Covered in rec? Cut?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3FCAA-AE0C-407E-B3DF-1FEA603A6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C2148-EB35-4BDC-9B45-2454F68BC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905F1-1697-4BA5-BADD-D5651ED65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1F9C-869B-4326-AB5A-A108EF57FDCF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3AF61-2FC7-40C1-95E0-FA5896FAF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346B6-00C6-4D5E-B02A-5D857CEA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6013-FEF5-4864-9DE6-9034AC13EA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68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C8FB2-B0F1-41A2-ADBA-ADD372023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D91257-5100-4920-89FA-5398448C9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F6B90-D06C-4CAB-A07A-B9CB1B37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1F9C-869B-4326-AB5A-A108EF57FDCF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5C33C-2F24-4DB1-B2EB-B3A2E07A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23A69-374F-4A4A-9300-FC8DE07C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6013-FEF5-4864-9DE6-9034AC13EA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71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FFEAC9-9956-460B-8904-B53E79B3C6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701388-1CF4-4864-9189-1423BA3D0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E82A6-730A-4E94-875F-9EAFB2DC0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1F9C-869B-4326-AB5A-A108EF57FDCF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60AC9-3D21-4BB0-8F96-9675A35E3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0FFB1-43BF-4869-BD1B-436EB7672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6013-FEF5-4864-9DE6-9034AC13EA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27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44335-B61A-4EF4-95FA-FC58B14F9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86C7B-E1E5-4F17-B04A-FC40A4DF4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C69C8-9FF7-419D-87DD-2619A3FBD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1F9C-869B-4326-AB5A-A108EF57FDCF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4B485-429A-43A2-A83E-EB5FAC41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5EBB5-93F5-4C64-8B49-07192F27B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6013-FEF5-4864-9DE6-9034AC13EA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15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82E59-CC6B-4FB5-AE86-C74E496B5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D9617-143D-46E2-A34A-D274BB634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3056A-F004-4C9B-AB3C-8AAC2767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1F9C-869B-4326-AB5A-A108EF57FDCF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32008-390A-447B-B6D0-8714B9B40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FC928-15F1-4E6A-A9BA-A20A95D24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6013-FEF5-4864-9DE6-9034AC13EA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89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201B1-4A70-4DEE-A506-8C1F92EEC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3AE5-ECFD-4BD5-AAF8-33DF7D93A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0CAE7-34A9-42AF-845D-152470B8A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70B66-3BB2-44C6-8AB4-A496F9E50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1F9C-869B-4326-AB5A-A108EF57FDCF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37579-8F79-431E-AC4C-1E2B9C86D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D4A0D-1519-43D2-9A32-6DC4DBD9F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6013-FEF5-4864-9DE6-9034AC13EA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11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184B1-E8DA-4CE7-8AA7-D90DD99FC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A4654-3902-443E-B946-5F4913FC3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F0DED-FB89-4769-B47D-F70418579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6706B-2EC9-4B15-97E0-F7F231B2CA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14B12A-FDD0-4B0A-A4A6-A3A6A7AF6E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2FE876-1C93-4204-B0CC-E0A719729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1F9C-869B-4326-AB5A-A108EF57FDCF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A934D-9871-4A3F-992E-24385099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CEA3C2-DC12-45A4-809B-BAC3E4A3B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6013-FEF5-4864-9DE6-9034AC13EA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15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49E0C-F063-47B4-9928-3D720F70E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0A47AB-3F6E-4ECA-A1B7-E240285B9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1F9C-869B-4326-AB5A-A108EF57FDCF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D75B7B-9C0B-426D-B45B-83D51FDB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DAD58-850E-4BDA-B2DC-1E1393BC0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6013-FEF5-4864-9DE6-9034AC13EA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62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B4B014-FD4E-4612-B487-6F81F5456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1F9C-869B-4326-AB5A-A108EF57FDCF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B23F89-A92B-40EC-8497-F0FC8B41B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913F-0127-467A-A35C-12EA1C1D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6013-FEF5-4864-9DE6-9034AC13EA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47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E4EBC-BD0F-4674-B7B2-0C8F56E5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5613E-CCA8-4AD6-A111-0A830EFE9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888C6-F3BD-4C1D-9997-69A81A5C0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FF485-7CEE-42E5-A327-D09F512B8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1F9C-869B-4326-AB5A-A108EF57FDCF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2FD3E-3739-45EF-9FFF-64B58C1E9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B51EBA-03F8-49DE-ACA8-66B8C12C6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6013-FEF5-4864-9DE6-9034AC13EA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5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2625-F397-44AD-AA80-01AD536E9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E3EDB-6CA2-424B-93A6-C4110B1197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966DF-B2C3-4246-92CA-DC66D4A35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4E496-176B-4223-A9E3-F0BAE0D48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1F9C-869B-4326-AB5A-A108EF57FDCF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5192A-D117-4C4B-9162-9899B994E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E7FFD-0CF3-442A-9BA3-4D3167AB5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6013-FEF5-4864-9DE6-9034AC13EA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24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A49987-7A61-4060-BE8F-2C311877D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90DFC-9F9D-4BFD-8E20-8AC7BEAAA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5ED25-BF0B-4A77-B1CE-77DB4C670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81F9C-869B-4326-AB5A-A108EF57FDCF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B6F27-50F7-4CE4-9107-5E61C8100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271EE-8F54-42D2-962E-8D3EE0CFE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46013-FEF5-4864-9DE6-9034AC13EA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8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ndingtogether.org.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dmin@standingtogether.org.uk" TargetMode="External"/><Relationship Id="rId5" Type="http://schemas.openxmlformats.org/officeDocument/2006/relationships/hyperlink" Target="https://www.dahalliance.org.uk/" TargetMode="External"/><Relationship Id="rId4" Type="http://schemas.openxmlformats.org/officeDocument/2006/relationships/hyperlink" Target="https://www.standingtogether.org.uk/pathfinde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994D8F-C2B1-4AE7-B08C-BC793ED4E097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239486"/>
            <a:ext cx="11094720" cy="5803513"/>
            <a:chOff x="506" y="-5515"/>
            <a:chExt cx="11056" cy="121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9CC68CB-3439-4797-91A9-742581B74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" y="-5515"/>
              <a:ext cx="11056" cy="12182"/>
              <a:chOff x="506" y="-5515"/>
              <a:chExt cx="11056" cy="12182"/>
            </a:xfrm>
          </p:grpSpPr>
          <p:sp>
            <p:nvSpPr>
              <p:cNvPr id="6" name="Freeform 267">
                <a:extLst>
                  <a:ext uri="{FF2B5EF4-FFF2-40B4-BE49-F238E27FC236}">
                    <a16:creationId xmlns:a16="http://schemas.microsoft.com/office/drawing/2014/main" id="{BCB694F0-B8BD-428F-BDEA-411454D8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-2007"/>
                <a:ext cx="11056" cy="8674"/>
              </a:xfrm>
              <a:custGeom>
                <a:avLst/>
                <a:gdLst>
                  <a:gd name="T0" fmla="+- 0 850 850"/>
                  <a:gd name="T1" fmla="*/ T0 w 11056"/>
                  <a:gd name="T2" fmla="+- 0 8129 -545"/>
                  <a:gd name="T3" fmla="*/ 8129 h 8674"/>
                  <a:gd name="T4" fmla="+- 0 11906 850"/>
                  <a:gd name="T5" fmla="*/ T4 w 11056"/>
                  <a:gd name="T6" fmla="+- 0 8129 -545"/>
                  <a:gd name="T7" fmla="*/ 8129 h 8674"/>
                  <a:gd name="T8" fmla="+- 0 11906 850"/>
                  <a:gd name="T9" fmla="*/ T8 w 11056"/>
                  <a:gd name="T10" fmla="+- 0 -545 -545"/>
                  <a:gd name="T11" fmla="*/ -545 h 8674"/>
                  <a:gd name="T12" fmla="+- 0 850 850"/>
                  <a:gd name="T13" fmla="*/ T12 w 11056"/>
                  <a:gd name="T14" fmla="+- 0 -545 -545"/>
                  <a:gd name="T15" fmla="*/ -545 h 8674"/>
                  <a:gd name="T16" fmla="+- 0 850 850"/>
                  <a:gd name="T17" fmla="*/ T16 w 11056"/>
                  <a:gd name="T18" fmla="+- 0 8129 -545"/>
                  <a:gd name="T19" fmla="*/ 8129 h 86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056" h="8674">
                    <a:moveTo>
                      <a:pt x="0" y="8674"/>
                    </a:moveTo>
                    <a:lnTo>
                      <a:pt x="11056" y="8674"/>
                    </a:lnTo>
                    <a:lnTo>
                      <a:pt x="11056" y="0"/>
                    </a:lnTo>
                    <a:lnTo>
                      <a:pt x="0" y="0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D3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 dirty="0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F43DC0B-4EC4-41E3-9E56-B8749F10C7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" y="-5515"/>
                <a:ext cx="11055" cy="3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1E5401-11F0-4EBE-B52A-8EEDA7005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158" y="2187977"/>
            <a:ext cx="9144000" cy="2459318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400" dirty="0"/>
            </a:br>
            <a:r>
              <a:rPr lang="en-US" sz="4000" dirty="0">
                <a:solidFill>
                  <a:srgbClr val="57355F"/>
                </a:solidFill>
                <a:latin typeface="+mn-lt"/>
              </a:rPr>
              <a:t>London Domestic Homicide Review (DHR)</a:t>
            </a:r>
            <a:br>
              <a:rPr lang="en-GB" sz="4000" dirty="0">
                <a:solidFill>
                  <a:srgbClr val="57355F"/>
                </a:solidFill>
                <a:latin typeface="+mn-lt"/>
              </a:rPr>
            </a:br>
            <a:r>
              <a:rPr lang="en-US" sz="4000" dirty="0">
                <a:solidFill>
                  <a:srgbClr val="57355F"/>
                </a:solidFill>
                <a:latin typeface="+mn-lt"/>
              </a:rPr>
              <a:t>Case Analysis and Review of Local Authorities</a:t>
            </a:r>
            <a:br>
              <a:rPr lang="en-GB" sz="4000" dirty="0">
                <a:solidFill>
                  <a:srgbClr val="57355F"/>
                </a:solidFill>
                <a:latin typeface="+mn-lt"/>
              </a:rPr>
            </a:br>
            <a:r>
              <a:rPr lang="en-US" sz="4000" dirty="0">
                <a:solidFill>
                  <a:srgbClr val="57355F"/>
                </a:solidFill>
                <a:latin typeface="+mn-lt"/>
              </a:rPr>
              <a:t>DHR Process</a:t>
            </a:r>
            <a:br>
              <a:rPr lang="en-GB" sz="3600" dirty="0">
                <a:solidFill>
                  <a:srgbClr val="BA7CE0"/>
                </a:solidFill>
              </a:rPr>
            </a:br>
            <a:endParaRPr lang="en-GB" sz="3100" dirty="0">
              <a:solidFill>
                <a:srgbClr val="BA7CE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983947-66E7-48A5-A6C5-7FB81F463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7064"/>
            <a:ext cx="9144000" cy="1655762"/>
          </a:xfrm>
        </p:spPr>
        <p:txBody>
          <a:bodyPr>
            <a:normAutofit/>
          </a:bodyPr>
          <a:lstStyle/>
          <a:p>
            <a:endParaRPr lang="en-GB" sz="1600" dirty="0">
              <a:latin typeface="Century Gothic" panose="020B0502020202020204" pitchFamily="34" charset="0"/>
            </a:endParaRP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800" b="1" dirty="0">
                <a:latin typeface="+mj-lt"/>
              </a:rPr>
              <a:t>Bear Montique</a:t>
            </a:r>
          </a:p>
          <a:p>
            <a:r>
              <a:rPr lang="en-GB" sz="1800" b="1" dirty="0">
                <a:latin typeface="+mj-lt"/>
              </a:rPr>
              <a:t>September 2020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CFB7DB-5B41-2544-AA2D-7ACF50D009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360" y="4924572"/>
            <a:ext cx="2030438" cy="11653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366674-EC4F-FA4D-9F6B-88A35C851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6042999"/>
            <a:ext cx="6866382" cy="81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81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994D8F-C2B1-4AE7-B08C-BC793ED4E097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558800"/>
            <a:ext cx="11094720" cy="5816599"/>
            <a:chOff x="506" y="-5515"/>
            <a:chExt cx="11056" cy="121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9CC68CB-3439-4797-91A9-742581B74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" y="-5515"/>
              <a:ext cx="11056" cy="12182"/>
              <a:chOff x="506" y="-5515"/>
              <a:chExt cx="11056" cy="12182"/>
            </a:xfrm>
          </p:grpSpPr>
          <p:sp>
            <p:nvSpPr>
              <p:cNvPr id="6" name="Freeform 267">
                <a:extLst>
                  <a:ext uri="{FF2B5EF4-FFF2-40B4-BE49-F238E27FC236}">
                    <a16:creationId xmlns:a16="http://schemas.microsoft.com/office/drawing/2014/main" id="{BCB694F0-B8BD-428F-BDEA-411454D8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-2007"/>
                <a:ext cx="11056" cy="8674"/>
              </a:xfrm>
              <a:custGeom>
                <a:avLst/>
                <a:gdLst>
                  <a:gd name="T0" fmla="+- 0 850 850"/>
                  <a:gd name="T1" fmla="*/ T0 w 11056"/>
                  <a:gd name="T2" fmla="+- 0 8129 -545"/>
                  <a:gd name="T3" fmla="*/ 8129 h 8674"/>
                  <a:gd name="T4" fmla="+- 0 11906 850"/>
                  <a:gd name="T5" fmla="*/ T4 w 11056"/>
                  <a:gd name="T6" fmla="+- 0 8129 -545"/>
                  <a:gd name="T7" fmla="*/ 8129 h 8674"/>
                  <a:gd name="T8" fmla="+- 0 11906 850"/>
                  <a:gd name="T9" fmla="*/ T8 w 11056"/>
                  <a:gd name="T10" fmla="+- 0 -545 -545"/>
                  <a:gd name="T11" fmla="*/ -545 h 8674"/>
                  <a:gd name="T12" fmla="+- 0 850 850"/>
                  <a:gd name="T13" fmla="*/ T12 w 11056"/>
                  <a:gd name="T14" fmla="+- 0 -545 -545"/>
                  <a:gd name="T15" fmla="*/ -545 h 8674"/>
                  <a:gd name="T16" fmla="+- 0 850 850"/>
                  <a:gd name="T17" fmla="*/ T16 w 11056"/>
                  <a:gd name="T18" fmla="+- 0 8129 -545"/>
                  <a:gd name="T19" fmla="*/ 8129 h 86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056" h="8674">
                    <a:moveTo>
                      <a:pt x="0" y="8674"/>
                    </a:moveTo>
                    <a:lnTo>
                      <a:pt x="11056" y="8674"/>
                    </a:lnTo>
                    <a:lnTo>
                      <a:pt x="11056" y="0"/>
                    </a:lnTo>
                    <a:lnTo>
                      <a:pt x="0" y="0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D3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 dirty="0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F43DC0B-4EC4-41E3-9E56-B8749F10C7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" y="-5515"/>
                <a:ext cx="11055" cy="3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1E5401-11F0-4EBE-B52A-8EEDA700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GB" dirty="0">
                <a:solidFill>
                  <a:srgbClr val="BA7CE0"/>
                </a:solidFill>
              </a:rPr>
            </a:br>
            <a:endParaRPr lang="en-GB" dirty="0">
              <a:solidFill>
                <a:srgbClr val="BA7CE0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6F67CDC-6BBD-BD4A-8844-CC7942EE64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118070"/>
              </p:ext>
            </p:extLst>
          </p:nvPr>
        </p:nvGraphicFramePr>
        <p:xfrm>
          <a:off x="549142" y="1098453"/>
          <a:ext cx="11642858" cy="5587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351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994D8F-C2B1-4AE7-B08C-BC793ED4E097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558800"/>
            <a:ext cx="11094720" cy="5816599"/>
            <a:chOff x="506" y="-5515"/>
            <a:chExt cx="11056" cy="121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9CC68CB-3439-4797-91A9-742581B74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" y="-5515"/>
              <a:ext cx="11056" cy="12182"/>
              <a:chOff x="506" y="-5515"/>
              <a:chExt cx="11056" cy="12182"/>
            </a:xfrm>
          </p:grpSpPr>
          <p:sp>
            <p:nvSpPr>
              <p:cNvPr id="6" name="Freeform 267">
                <a:extLst>
                  <a:ext uri="{FF2B5EF4-FFF2-40B4-BE49-F238E27FC236}">
                    <a16:creationId xmlns:a16="http://schemas.microsoft.com/office/drawing/2014/main" id="{BCB694F0-B8BD-428F-BDEA-411454D8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-2007"/>
                <a:ext cx="11056" cy="8674"/>
              </a:xfrm>
              <a:custGeom>
                <a:avLst/>
                <a:gdLst>
                  <a:gd name="T0" fmla="+- 0 850 850"/>
                  <a:gd name="T1" fmla="*/ T0 w 11056"/>
                  <a:gd name="T2" fmla="+- 0 8129 -545"/>
                  <a:gd name="T3" fmla="*/ 8129 h 8674"/>
                  <a:gd name="T4" fmla="+- 0 11906 850"/>
                  <a:gd name="T5" fmla="*/ T4 w 11056"/>
                  <a:gd name="T6" fmla="+- 0 8129 -545"/>
                  <a:gd name="T7" fmla="*/ 8129 h 8674"/>
                  <a:gd name="T8" fmla="+- 0 11906 850"/>
                  <a:gd name="T9" fmla="*/ T8 w 11056"/>
                  <a:gd name="T10" fmla="+- 0 -545 -545"/>
                  <a:gd name="T11" fmla="*/ -545 h 8674"/>
                  <a:gd name="T12" fmla="+- 0 850 850"/>
                  <a:gd name="T13" fmla="*/ T12 w 11056"/>
                  <a:gd name="T14" fmla="+- 0 -545 -545"/>
                  <a:gd name="T15" fmla="*/ -545 h 8674"/>
                  <a:gd name="T16" fmla="+- 0 850 850"/>
                  <a:gd name="T17" fmla="*/ T16 w 11056"/>
                  <a:gd name="T18" fmla="+- 0 8129 -545"/>
                  <a:gd name="T19" fmla="*/ 8129 h 86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056" h="8674">
                    <a:moveTo>
                      <a:pt x="0" y="8674"/>
                    </a:moveTo>
                    <a:lnTo>
                      <a:pt x="11056" y="8674"/>
                    </a:lnTo>
                    <a:lnTo>
                      <a:pt x="11056" y="0"/>
                    </a:lnTo>
                    <a:lnTo>
                      <a:pt x="0" y="0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D3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 dirty="0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F43DC0B-4EC4-41E3-9E56-B8749F10C7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" y="-5515"/>
                <a:ext cx="11055" cy="3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1E5401-11F0-4EBE-B52A-8EEDA700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GB" dirty="0">
                <a:solidFill>
                  <a:srgbClr val="BA7CE0"/>
                </a:solidFill>
              </a:rPr>
            </a:br>
            <a:endParaRPr lang="en-GB" dirty="0">
              <a:solidFill>
                <a:srgbClr val="BA7CE0"/>
              </a:solidFill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4A579336-B015-DE47-A0A5-46D02D15BF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653342"/>
              </p:ext>
            </p:extLst>
          </p:nvPr>
        </p:nvGraphicFramePr>
        <p:xfrm>
          <a:off x="621296" y="1139252"/>
          <a:ext cx="10732504" cy="5037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5842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994D8F-C2B1-4AE7-B08C-BC793ED4E097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558800"/>
            <a:ext cx="11094720" cy="5816599"/>
            <a:chOff x="506" y="-5515"/>
            <a:chExt cx="11056" cy="121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9CC68CB-3439-4797-91A9-742581B74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" y="-5515"/>
              <a:ext cx="11056" cy="12182"/>
              <a:chOff x="506" y="-5515"/>
              <a:chExt cx="11056" cy="12182"/>
            </a:xfrm>
          </p:grpSpPr>
          <p:sp>
            <p:nvSpPr>
              <p:cNvPr id="6" name="Freeform 267">
                <a:extLst>
                  <a:ext uri="{FF2B5EF4-FFF2-40B4-BE49-F238E27FC236}">
                    <a16:creationId xmlns:a16="http://schemas.microsoft.com/office/drawing/2014/main" id="{BCB694F0-B8BD-428F-BDEA-411454D8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-2007"/>
                <a:ext cx="11056" cy="8674"/>
              </a:xfrm>
              <a:custGeom>
                <a:avLst/>
                <a:gdLst>
                  <a:gd name="T0" fmla="+- 0 850 850"/>
                  <a:gd name="T1" fmla="*/ T0 w 11056"/>
                  <a:gd name="T2" fmla="+- 0 8129 -545"/>
                  <a:gd name="T3" fmla="*/ 8129 h 8674"/>
                  <a:gd name="T4" fmla="+- 0 11906 850"/>
                  <a:gd name="T5" fmla="*/ T4 w 11056"/>
                  <a:gd name="T6" fmla="+- 0 8129 -545"/>
                  <a:gd name="T7" fmla="*/ 8129 h 8674"/>
                  <a:gd name="T8" fmla="+- 0 11906 850"/>
                  <a:gd name="T9" fmla="*/ T8 w 11056"/>
                  <a:gd name="T10" fmla="+- 0 -545 -545"/>
                  <a:gd name="T11" fmla="*/ -545 h 8674"/>
                  <a:gd name="T12" fmla="+- 0 850 850"/>
                  <a:gd name="T13" fmla="*/ T12 w 11056"/>
                  <a:gd name="T14" fmla="+- 0 -545 -545"/>
                  <a:gd name="T15" fmla="*/ -545 h 8674"/>
                  <a:gd name="T16" fmla="+- 0 850 850"/>
                  <a:gd name="T17" fmla="*/ T16 w 11056"/>
                  <a:gd name="T18" fmla="+- 0 8129 -545"/>
                  <a:gd name="T19" fmla="*/ 8129 h 86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056" h="8674">
                    <a:moveTo>
                      <a:pt x="0" y="8674"/>
                    </a:moveTo>
                    <a:lnTo>
                      <a:pt x="11056" y="8674"/>
                    </a:lnTo>
                    <a:lnTo>
                      <a:pt x="11056" y="0"/>
                    </a:lnTo>
                    <a:lnTo>
                      <a:pt x="0" y="0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D3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 dirty="0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F43DC0B-4EC4-41E3-9E56-B8749F10C7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" y="-5515"/>
                <a:ext cx="11055" cy="3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1E5401-11F0-4EBE-B52A-8EEDA700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GB" dirty="0">
                <a:solidFill>
                  <a:srgbClr val="BA7CE0"/>
                </a:solidFill>
              </a:rPr>
            </a:br>
            <a:endParaRPr lang="en-GB" dirty="0">
              <a:solidFill>
                <a:srgbClr val="BA7CE0"/>
              </a:solidFill>
            </a:endParaRP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EA01A096-7364-A642-B81A-25654E5801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847936"/>
              </p:ext>
            </p:extLst>
          </p:nvPr>
        </p:nvGraphicFramePr>
        <p:xfrm>
          <a:off x="838200" y="1184223"/>
          <a:ext cx="10515600" cy="5336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F1A3880E-5E72-1B45-80B5-8A769182E7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523" y="5548650"/>
            <a:ext cx="1440493" cy="82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31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994D8F-C2B1-4AE7-B08C-BC793ED4E097}"/>
              </a:ext>
            </a:extLst>
          </p:cNvPr>
          <p:cNvGrpSpPr>
            <a:grpSpLocks/>
          </p:cNvGrpSpPr>
          <p:nvPr/>
        </p:nvGrpSpPr>
        <p:grpSpPr bwMode="auto">
          <a:xfrm>
            <a:off x="433570" y="365125"/>
            <a:ext cx="11324860" cy="6257948"/>
            <a:chOff x="506" y="-5545"/>
            <a:chExt cx="11056" cy="1221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9CC68CB-3439-4797-91A9-742581B74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" y="-5545"/>
              <a:ext cx="11056" cy="12212"/>
              <a:chOff x="506" y="-5545"/>
              <a:chExt cx="11056" cy="12212"/>
            </a:xfrm>
          </p:grpSpPr>
          <p:sp>
            <p:nvSpPr>
              <p:cNvPr id="6" name="Freeform 267">
                <a:extLst>
                  <a:ext uri="{FF2B5EF4-FFF2-40B4-BE49-F238E27FC236}">
                    <a16:creationId xmlns:a16="http://schemas.microsoft.com/office/drawing/2014/main" id="{BCB694F0-B8BD-428F-BDEA-411454D8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-2007"/>
                <a:ext cx="11056" cy="8674"/>
              </a:xfrm>
              <a:custGeom>
                <a:avLst/>
                <a:gdLst>
                  <a:gd name="T0" fmla="+- 0 850 850"/>
                  <a:gd name="T1" fmla="*/ T0 w 11056"/>
                  <a:gd name="T2" fmla="+- 0 8129 -545"/>
                  <a:gd name="T3" fmla="*/ 8129 h 8674"/>
                  <a:gd name="T4" fmla="+- 0 11906 850"/>
                  <a:gd name="T5" fmla="*/ T4 w 11056"/>
                  <a:gd name="T6" fmla="+- 0 8129 -545"/>
                  <a:gd name="T7" fmla="*/ 8129 h 8674"/>
                  <a:gd name="T8" fmla="+- 0 11906 850"/>
                  <a:gd name="T9" fmla="*/ T8 w 11056"/>
                  <a:gd name="T10" fmla="+- 0 -545 -545"/>
                  <a:gd name="T11" fmla="*/ -545 h 8674"/>
                  <a:gd name="T12" fmla="+- 0 850 850"/>
                  <a:gd name="T13" fmla="*/ T12 w 11056"/>
                  <a:gd name="T14" fmla="+- 0 -545 -545"/>
                  <a:gd name="T15" fmla="*/ -545 h 8674"/>
                  <a:gd name="T16" fmla="+- 0 850 850"/>
                  <a:gd name="T17" fmla="*/ T16 w 11056"/>
                  <a:gd name="T18" fmla="+- 0 8129 -545"/>
                  <a:gd name="T19" fmla="*/ 8129 h 86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056" h="8674">
                    <a:moveTo>
                      <a:pt x="0" y="8674"/>
                    </a:moveTo>
                    <a:lnTo>
                      <a:pt x="11056" y="8674"/>
                    </a:lnTo>
                    <a:lnTo>
                      <a:pt x="11056" y="0"/>
                    </a:lnTo>
                    <a:lnTo>
                      <a:pt x="0" y="0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D3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 dirty="0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F43DC0B-4EC4-41E3-9E56-B8749F10C7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" y="-5545"/>
                <a:ext cx="11055" cy="3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1E5401-11F0-4EBE-B52A-8EEDA700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GB" dirty="0">
                <a:solidFill>
                  <a:srgbClr val="BA7CE0"/>
                </a:solidFill>
              </a:rPr>
            </a:br>
            <a:endParaRPr lang="en-GB" dirty="0">
              <a:solidFill>
                <a:srgbClr val="BA7CE0"/>
              </a:solidFill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0D93C17-C5DA-EA4B-8081-BEA2124AC2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052001"/>
              </p:ext>
            </p:extLst>
          </p:nvPr>
        </p:nvGraphicFramePr>
        <p:xfrm>
          <a:off x="432547" y="1094282"/>
          <a:ext cx="11214810" cy="5528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6671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994D8F-C2B1-4AE7-B08C-BC793ED4E097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558800"/>
            <a:ext cx="11094720" cy="5816599"/>
            <a:chOff x="506" y="-5515"/>
            <a:chExt cx="11056" cy="121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9CC68CB-3439-4797-91A9-742581B74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" y="-5515"/>
              <a:ext cx="11056" cy="12182"/>
              <a:chOff x="506" y="-5515"/>
              <a:chExt cx="11056" cy="12182"/>
            </a:xfrm>
          </p:grpSpPr>
          <p:sp>
            <p:nvSpPr>
              <p:cNvPr id="6" name="Freeform 267">
                <a:extLst>
                  <a:ext uri="{FF2B5EF4-FFF2-40B4-BE49-F238E27FC236}">
                    <a16:creationId xmlns:a16="http://schemas.microsoft.com/office/drawing/2014/main" id="{BCB694F0-B8BD-428F-BDEA-411454D8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-2007"/>
                <a:ext cx="11056" cy="8674"/>
              </a:xfrm>
              <a:custGeom>
                <a:avLst/>
                <a:gdLst>
                  <a:gd name="T0" fmla="+- 0 850 850"/>
                  <a:gd name="T1" fmla="*/ T0 w 11056"/>
                  <a:gd name="T2" fmla="+- 0 8129 -545"/>
                  <a:gd name="T3" fmla="*/ 8129 h 8674"/>
                  <a:gd name="T4" fmla="+- 0 11906 850"/>
                  <a:gd name="T5" fmla="*/ T4 w 11056"/>
                  <a:gd name="T6" fmla="+- 0 8129 -545"/>
                  <a:gd name="T7" fmla="*/ 8129 h 8674"/>
                  <a:gd name="T8" fmla="+- 0 11906 850"/>
                  <a:gd name="T9" fmla="*/ T8 w 11056"/>
                  <a:gd name="T10" fmla="+- 0 -545 -545"/>
                  <a:gd name="T11" fmla="*/ -545 h 8674"/>
                  <a:gd name="T12" fmla="+- 0 850 850"/>
                  <a:gd name="T13" fmla="*/ T12 w 11056"/>
                  <a:gd name="T14" fmla="+- 0 -545 -545"/>
                  <a:gd name="T15" fmla="*/ -545 h 8674"/>
                  <a:gd name="T16" fmla="+- 0 850 850"/>
                  <a:gd name="T17" fmla="*/ T16 w 11056"/>
                  <a:gd name="T18" fmla="+- 0 8129 -545"/>
                  <a:gd name="T19" fmla="*/ 8129 h 86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056" h="8674">
                    <a:moveTo>
                      <a:pt x="0" y="8674"/>
                    </a:moveTo>
                    <a:lnTo>
                      <a:pt x="11056" y="8674"/>
                    </a:lnTo>
                    <a:lnTo>
                      <a:pt x="11056" y="0"/>
                    </a:lnTo>
                    <a:lnTo>
                      <a:pt x="0" y="0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D3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 dirty="0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F43DC0B-4EC4-41E3-9E56-B8749F10C7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" y="-5515"/>
                <a:ext cx="11055" cy="3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1E5401-11F0-4EBE-B52A-8EEDA700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GB" dirty="0">
                <a:solidFill>
                  <a:srgbClr val="BA7CE0"/>
                </a:solidFill>
              </a:rPr>
            </a:br>
            <a:endParaRPr lang="en-GB" dirty="0">
              <a:solidFill>
                <a:srgbClr val="BA7CE0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F19B839-7785-B445-9DA5-7ACE3D44C8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623084"/>
              </p:ext>
            </p:extLst>
          </p:nvPr>
        </p:nvGraphicFramePr>
        <p:xfrm>
          <a:off x="838200" y="1469036"/>
          <a:ext cx="10877816" cy="5021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2283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994D8F-C2B1-4AE7-B08C-BC793ED4E097}"/>
              </a:ext>
            </a:extLst>
          </p:cNvPr>
          <p:cNvGrpSpPr>
            <a:grpSpLocks/>
          </p:cNvGrpSpPr>
          <p:nvPr/>
        </p:nvGrpSpPr>
        <p:grpSpPr bwMode="auto">
          <a:xfrm>
            <a:off x="656590" y="558800"/>
            <a:ext cx="11094720" cy="5816599"/>
            <a:chOff x="506" y="-5515"/>
            <a:chExt cx="11056" cy="121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9CC68CB-3439-4797-91A9-742581B74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" y="-5515"/>
              <a:ext cx="11056" cy="12182"/>
              <a:chOff x="506" y="-5515"/>
              <a:chExt cx="11056" cy="12182"/>
            </a:xfrm>
          </p:grpSpPr>
          <p:sp>
            <p:nvSpPr>
              <p:cNvPr id="6" name="Freeform 267">
                <a:extLst>
                  <a:ext uri="{FF2B5EF4-FFF2-40B4-BE49-F238E27FC236}">
                    <a16:creationId xmlns:a16="http://schemas.microsoft.com/office/drawing/2014/main" id="{BCB694F0-B8BD-428F-BDEA-411454D8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-2007"/>
                <a:ext cx="11056" cy="8674"/>
              </a:xfrm>
              <a:custGeom>
                <a:avLst/>
                <a:gdLst>
                  <a:gd name="T0" fmla="+- 0 850 850"/>
                  <a:gd name="T1" fmla="*/ T0 w 11056"/>
                  <a:gd name="T2" fmla="+- 0 8129 -545"/>
                  <a:gd name="T3" fmla="*/ 8129 h 8674"/>
                  <a:gd name="T4" fmla="+- 0 11906 850"/>
                  <a:gd name="T5" fmla="*/ T4 w 11056"/>
                  <a:gd name="T6" fmla="+- 0 8129 -545"/>
                  <a:gd name="T7" fmla="*/ 8129 h 8674"/>
                  <a:gd name="T8" fmla="+- 0 11906 850"/>
                  <a:gd name="T9" fmla="*/ T8 w 11056"/>
                  <a:gd name="T10" fmla="+- 0 -545 -545"/>
                  <a:gd name="T11" fmla="*/ -545 h 8674"/>
                  <a:gd name="T12" fmla="+- 0 850 850"/>
                  <a:gd name="T13" fmla="*/ T12 w 11056"/>
                  <a:gd name="T14" fmla="+- 0 -545 -545"/>
                  <a:gd name="T15" fmla="*/ -545 h 8674"/>
                  <a:gd name="T16" fmla="+- 0 850 850"/>
                  <a:gd name="T17" fmla="*/ T16 w 11056"/>
                  <a:gd name="T18" fmla="+- 0 8129 -545"/>
                  <a:gd name="T19" fmla="*/ 8129 h 86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056" h="8674">
                    <a:moveTo>
                      <a:pt x="0" y="8674"/>
                    </a:moveTo>
                    <a:lnTo>
                      <a:pt x="11056" y="8674"/>
                    </a:lnTo>
                    <a:lnTo>
                      <a:pt x="11056" y="0"/>
                    </a:lnTo>
                    <a:lnTo>
                      <a:pt x="0" y="0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D3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 dirty="0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F43DC0B-4EC4-41E3-9E56-B8749F10C7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" y="-5515"/>
                <a:ext cx="11055" cy="3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1E5401-11F0-4EBE-B52A-8EEDA700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GB" dirty="0">
                <a:solidFill>
                  <a:srgbClr val="BA7CE0"/>
                </a:solidFill>
              </a:rPr>
            </a:br>
            <a:endParaRPr lang="en-GB" dirty="0">
              <a:solidFill>
                <a:srgbClr val="BA7CE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D8566C-6D6D-42F2-A8C3-E98AE21C7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731500" cy="4684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Recommendations</a:t>
            </a:r>
            <a:endParaRPr lang="en-GB" b="1" dirty="0"/>
          </a:p>
          <a:p>
            <a:r>
              <a:rPr lang="en-GB" dirty="0"/>
              <a:t>CCR should be embedded in all local areas </a:t>
            </a:r>
          </a:p>
          <a:p>
            <a:r>
              <a:rPr lang="en-GB" dirty="0"/>
              <a:t>Improved understanding across agencies of coercive control </a:t>
            </a:r>
          </a:p>
          <a:p>
            <a:r>
              <a:rPr lang="en-GB" dirty="0"/>
              <a:t>Training for agencies and the public on the dynamics of DA</a:t>
            </a:r>
          </a:p>
          <a:p>
            <a:r>
              <a:rPr lang="en-GB" dirty="0"/>
              <a:t>Increased use of DASH risk assessments across all agencies</a:t>
            </a:r>
          </a:p>
          <a:p>
            <a:r>
              <a:rPr lang="en-GB" dirty="0"/>
              <a:t>Development of systems within agencies to identify victims/perpetrators</a:t>
            </a:r>
          </a:p>
          <a:p>
            <a:r>
              <a:rPr lang="en-GB" dirty="0"/>
              <a:t>Improved record keeping and information sharing across agencies</a:t>
            </a:r>
          </a:p>
          <a:p>
            <a:r>
              <a:rPr lang="en-GB" dirty="0"/>
              <a:t>Intersectionality needs to be embedded across all processes</a:t>
            </a:r>
          </a:p>
          <a:p>
            <a:r>
              <a:rPr lang="en-GB" dirty="0"/>
              <a:t>Prevention initiatives should include local communities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2400" i="1" dirty="0"/>
          </a:p>
          <a:p>
            <a:endParaRPr lang="en-GB" sz="2400" b="1" i="1" dirty="0"/>
          </a:p>
          <a:p>
            <a:endParaRPr lang="en-GB" sz="2400" i="1" dirty="0"/>
          </a:p>
          <a:p>
            <a:endParaRPr lang="en-GB" sz="2400" dirty="0"/>
          </a:p>
          <a:p>
            <a:endParaRPr lang="en-GB" i="1" dirty="0"/>
          </a:p>
          <a:p>
            <a:endParaRPr lang="en-GB" sz="2400" b="1" i="1" dirty="0"/>
          </a:p>
          <a:p>
            <a:pPr marL="0" lvl="0" indent="0">
              <a:buNone/>
            </a:pPr>
            <a:endParaRPr lang="en-US" sz="2400" dirty="0">
              <a:latin typeface="Rockwell" panose="02060603020205020403" pitchFamily="18" charset="0"/>
            </a:endParaRPr>
          </a:p>
          <a:p>
            <a:pPr lvl="0"/>
            <a:endParaRPr lang="en-GB" sz="2400" dirty="0"/>
          </a:p>
          <a:p>
            <a:endParaRPr lang="en-US" sz="2400" dirty="0">
              <a:latin typeface="Rockwell" panose="02060603020205020403" pitchFamily="18" charset="0"/>
            </a:endParaRPr>
          </a:p>
          <a:p>
            <a:endParaRPr lang="en-GB" sz="2400" dirty="0">
              <a:latin typeface="Rockwell" panose="02060603020205020403" pitchFamily="18" charset="0"/>
            </a:endParaRPr>
          </a:p>
          <a:p>
            <a:endParaRPr lang="en-GB" sz="2400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904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5F897-9F32-114E-9CAE-9922FD1BD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72EEB15-D8BA-FC4E-8F19-8B71AB2A6683}"/>
              </a:ext>
            </a:extLst>
          </p:cNvPr>
          <p:cNvGrpSpPr>
            <a:grpSpLocks/>
          </p:cNvGrpSpPr>
          <p:nvPr/>
        </p:nvGrpSpPr>
        <p:grpSpPr bwMode="auto">
          <a:xfrm>
            <a:off x="472031" y="432965"/>
            <a:ext cx="11094720" cy="5816599"/>
            <a:chOff x="506" y="-5515"/>
            <a:chExt cx="11056" cy="121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E644CBB-6FB4-A448-BFB6-B573D4D32A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" y="-5515"/>
              <a:ext cx="11056" cy="12182"/>
              <a:chOff x="506" y="-5515"/>
              <a:chExt cx="11056" cy="12182"/>
            </a:xfrm>
          </p:grpSpPr>
          <p:sp>
            <p:nvSpPr>
              <p:cNvPr id="6" name="Freeform 267">
                <a:extLst>
                  <a:ext uri="{FF2B5EF4-FFF2-40B4-BE49-F238E27FC236}">
                    <a16:creationId xmlns:a16="http://schemas.microsoft.com/office/drawing/2014/main" id="{5FBB6571-CE30-C748-96FC-E497D54F75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-2007"/>
                <a:ext cx="11056" cy="8674"/>
              </a:xfrm>
              <a:custGeom>
                <a:avLst/>
                <a:gdLst>
                  <a:gd name="T0" fmla="+- 0 850 850"/>
                  <a:gd name="T1" fmla="*/ T0 w 11056"/>
                  <a:gd name="T2" fmla="+- 0 8129 -545"/>
                  <a:gd name="T3" fmla="*/ 8129 h 8674"/>
                  <a:gd name="T4" fmla="+- 0 11906 850"/>
                  <a:gd name="T5" fmla="*/ T4 w 11056"/>
                  <a:gd name="T6" fmla="+- 0 8129 -545"/>
                  <a:gd name="T7" fmla="*/ 8129 h 8674"/>
                  <a:gd name="T8" fmla="+- 0 11906 850"/>
                  <a:gd name="T9" fmla="*/ T8 w 11056"/>
                  <a:gd name="T10" fmla="+- 0 -545 -545"/>
                  <a:gd name="T11" fmla="*/ -545 h 8674"/>
                  <a:gd name="T12" fmla="+- 0 850 850"/>
                  <a:gd name="T13" fmla="*/ T12 w 11056"/>
                  <a:gd name="T14" fmla="+- 0 -545 -545"/>
                  <a:gd name="T15" fmla="*/ -545 h 8674"/>
                  <a:gd name="T16" fmla="+- 0 850 850"/>
                  <a:gd name="T17" fmla="*/ T16 w 11056"/>
                  <a:gd name="T18" fmla="+- 0 8129 -545"/>
                  <a:gd name="T19" fmla="*/ 8129 h 86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056" h="8674">
                    <a:moveTo>
                      <a:pt x="0" y="8674"/>
                    </a:moveTo>
                    <a:lnTo>
                      <a:pt x="11056" y="8674"/>
                    </a:lnTo>
                    <a:lnTo>
                      <a:pt x="11056" y="0"/>
                    </a:lnTo>
                    <a:lnTo>
                      <a:pt x="0" y="0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D3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 dirty="0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B0FFB28E-402C-C948-91C1-170C60DC5A3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" y="-5515"/>
                <a:ext cx="11055" cy="3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8" name="Title 7">
            <a:extLst>
              <a:ext uri="{FF2B5EF4-FFF2-40B4-BE49-F238E27FC236}">
                <a16:creationId xmlns:a16="http://schemas.microsoft.com/office/drawing/2014/main" id="{C732672F-201E-A94E-B70D-E94162F0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27" y="1021683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E7453D-4F2E-9F4D-ABB7-E7393865CA40}"/>
              </a:ext>
            </a:extLst>
          </p:cNvPr>
          <p:cNvSpPr txBox="1"/>
          <p:nvPr/>
        </p:nvSpPr>
        <p:spPr>
          <a:xfrm>
            <a:off x="838200" y="2347246"/>
            <a:ext cx="91782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more information, visit our website: </a:t>
            </a:r>
            <a:r>
              <a:rPr lang="en-US" dirty="0">
                <a:hlinkClick r:id="rId3"/>
              </a:rPr>
              <a:t>https://www.standingtogether.org.uk/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Health resources: Pathfinder - </a:t>
            </a:r>
            <a:r>
              <a:rPr lang="en-US" dirty="0">
                <a:hlinkClick r:id="rId4"/>
              </a:rPr>
              <a:t>https://www.standingtogether.org.uk/pathfinder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Housing resources: </a:t>
            </a:r>
            <a:r>
              <a:rPr lang="en-US" dirty="0">
                <a:hlinkClick r:id="rId5"/>
              </a:rPr>
              <a:t>https://www.dahalliance.org.uk/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Any questions, please email </a:t>
            </a:r>
            <a:r>
              <a:rPr lang="en-US" dirty="0">
                <a:hlinkClick r:id="rId6"/>
              </a:rPr>
              <a:t>admin@standingtogether.org.uk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178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994D8F-C2B1-4AE7-B08C-BC793ED4E097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558800"/>
            <a:ext cx="11094720" cy="5816599"/>
            <a:chOff x="506" y="-5515"/>
            <a:chExt cx="11056" cy="121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9CC68CB-3439-4797-91A9-742581B74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" y="-5515"/>
              <a:ext cx="11056" cy="12182"/>
              <a:chOff x="506" y="-5515"/>
              <a:chExt cx="11056" cy="12182"/>
            </a:xfrm>
          </p:grpSpPr>
          <p:sp>
            <p:nvSpPr>
              <p:cNvPr id="6" name="Freeform 267">
                <a:extLst>
                  <a:ext uri="{FF2B5EF4-FFF2-40B4-BE49-F238E27FC236}">
                    <a16:creationId xmlns:a16="http://schemas.microsoft.com/office/drawing/2014/main" id="{BCB694F0-B8BD-428F-BDEA-411454D8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-2007"/>
                <a:ext cx="11056" cy="8674"/>
              </a:xfrm>
              <a:custGeom>
                <a:avLst/>
                <a:gdLst>
                  <a:gd name="T0" fmla="+- 0 850 850"/>
                  <a:gd name="T1" fmla="*/ T0 w 11056"/>
                  <a:gd name="T2" fmla="+- 0 8129 -545"/>
                  <a:gd name="T3" fmla="*/ 8129 h 8674"/>
                  <a:gd name="T4" fmla="+- 0 11906 850"/>
                  <a:gd name="T5" fmla="*/ T4 w 11056"/>
                  <a:gd name="T6" fmla="+- 0 8129 -545"/>
                  <a:gd name="T7" fmla="*/ 8129 h 8674"/>
                  <a:gd name="T8" fmla="+- 0 11906 850"/>
                  <a:gd name="T9" fmla="*/ T8 w 11056"/>
                  <a:gd name="T10" fmla="+- 0 -545 -545"/>
                  <a:gd name="T11" fmla="*/ -545 h 8674"/>
                  <a:gd name="T12" fmla="+- 0 850 850"/>
                  <a:gd name="T13" fmla="*/ T12 w 11056"/>
                  <a:gd name="T14" fmla="+- 0 -545 -545"/>
                  <a:gd name="T15" fmla="*/ -545 h 8674"/>
                  <a:gd name="T16" fmla="+- 0 850 850"/>
                  <a:gd name="T17" fmla="*/ T16 w 11056"/>
                  <a:gd name="T18" fmla="+- 0 8129 -545"/>
                  <a:gd name="T19" fmla="*/ 8129 h 86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056" h="8674">
                    <a:moveTo>
                      <a:pt x="0" y="8674"/>
                    </a:moveTo>
                    <a:lnTo>
                      <a:pt x="11056" y="8674"/>
                    </a:lnTo>
                    <a:lnTo>
                      <a:pt x="11056" y="0"/>
                    </a:lnTo>
                    <a:lnTo>
                      <a:pt x="0" y="0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D3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 dirty="0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F43DC0B-4EC4-41E3-9E56-B8749F10C7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" y="-5515"/>
                <a:ext cx="11055" cy="3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1E5401-11F0-4EBE-B52A-8EEDA700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GB" dirty="0">
                <a:solidFill>
                  <a:srgbClr val="BA7CE0"/>
                </a:solidFill>
              </a:rPr>
            </a:br>
            <a:endParaRPr lang="en-GB" dirty="0">
              <a:solidFill>
                <a:srgbClr val="BA7CE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D8566C-6D6D-42F2-A8C3-E98AE21C7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68471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800" b="1" dirty="0"/>
              <a:t>Key Themes in borough feedback</a:t>
            </a:r>
            <a:endParaRPr lang="en-US" sz="2400" dirty="0">
              <a:latin typeface="Rockwell" panose="02060603020205020403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3000" dirty="0"/>
              <a:t>Several boroughs found it difficult to retrieve all of their DHRs since 2011</a:t>
            </a:r>
          </a:p>
          <a:p>
            <a:pPr>
              <a:lnSpc>
                <a:spcPct val="160000"/>
              </a:lnSpc>
            </a:pPr>
            <a:r>
              <a:rPr lang="en-US" sz="3000" dirty="0"/>
              <a:t>No one agency has a complete library of approved DHRs</a:t>
            </a:r>
            <a:endParaRPr lang="en-GB" sz="3000" dirty="0"/>
          </a:p>
          <a:p>
            <a:pPr>
              <a:lnSpc>
                <a:spcPct val="160000"/>
              </a:lnSpc>
            </a:pPr>
            <a:r>
              <a:rPr lang="en-US" sz="3000" dirty="0"/>
              <a:t>20 boroughs had difficulties finding a good chair and/or problems with past or current ones</a:t>
            </a:r>
          </a:p>
          <a:p>
            <a:pPr>
              <a:lnSpc>
                <a:spcPct val="160000"/>
              </a:lnSpc>
            </a:pPr>
            <a:r>
              <a:rPr lang="en-US" sz="3000" dirty="0"/>
              <a:t>60% of boroughs felt there was a need for more intersectionality and relevant professionals on Panels.</a:t>
            </a:r>
            <a:endParaRPr lang="en-GB" sz="3000" dirty="0"/>
          </a:p>
          <a:p>
            <a:endParaRPr lang="en-GB" sz="2400" dirty="0">
              <a:latin typeface="+mj-lt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49A9FC-77E0-B640-AB9B-1420266472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886" y="5561485"/>
            <a:ext cx="1418130" cy="81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0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994D8F-C2B1-4AE7-B08C-BC793ED4E097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558800"/>
            <a:ext cx="11094720" cy="5816599"/>
            <a:chOff x="506" y="-5515"/>
            <a:chExt cx="11056" cy="121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9CC68CB-3439-4797-91A9-742581B74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" y="-5515"/>
              <a:ext cx="11056" cy="12182"/>
              <a:chOff x="506" y="-5515"/>
              <a:chExt cx="11056" cy="12182"/>
            </a:xfrm>
          </p:grpSpPr>
          <p:sp>
            <p:nvSpPr>
              <p:cNvPr id="6" name="Freeform 267">
                <a:extLst>
                  <a:ext uri="{FF2B5EF4-FFF2-40B4-BE49-F238E27FC236}">
                    <a16:creationId xmlns:a16="http://schemas.microsoft.com/office/drawing/2014/main" id="{BCB694F0-B8BD-428F-BDEA-411454D8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-2007"/>
                <a:ext cx="11056" cy="8674"/>
              </a:xfrm>
              <a:custGeom>
                <a:avLst/>
                <a:gdLst>
                  <a:gd name="T0" fmla="+- 0 850 850"/>
                  <a:gd name="T1" fmla="*/ T0 w 11056"/>
                  <a:gd name="T2" fmla="+- 0 8129 -545"/>
                  <a:gd name="T3" fmla="*/ 8129 h 8674"/>
                  <a:gd name="T4" fmla="+- 0 11906 850"/>
                  <a:gd name="T5" fmla="*/ T4 w 11056"/>
                  <a:gd name="T6" fmla="+- 0 8129 -545"/>
                  <a:gd name="T7" fmla="*/ 8129 h 8674"/>
                  <a:gd name="T8" fmla="+- 0 11906 850"/>
                  <a:gd name="T9" fmla="*/ T8 w 11056"/>
                  <a:gd name="T10" fmla="+- 0 -545 -545"/>
                  <a:gd name="T11" fmla="*/ -545 h 8674"/>
                  <a:gd name="T12" fmla="+- 0 850 850"/>
                  <a:gd name="T13" fmla="*/ T12 w 11056"/>
                  <a:gd name="T14" fmla="+- 0 -545 -545"/>
                  <a:gd name="T15" fmla="*/ -545 h 8674"/>
                  <a:gd name="T16" fmla="+- 0 850 850"/>
                  <a:gd name="T17" fmla="*/ T16 w 11056"/>
                  <a:gd name="T18" fmla="+- 0 8129 -545"/>
                  <a:gd name="T19" fmla="*/ 8129 h 86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056" h="8674">
                    <a:moveTo>
                      <a:pt x="0" y="8674"/>
                    </a:moveTo>
                    <a:lnTo>
                      <a:pt x="11056" y="8674"/>
                    </a:lnTo>
                    <a:lnTo>
                      <a:pt x="11056" y="0"/>
                    </a:lnTo>
                    <a:lnTo>
                      <a:pt x="0" y="0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D3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 dirty="0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F43DC0B-4EC4-41E3-9E56-B8749F10C7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" y="-5515"/>
                <a:ext cx="11055" cy="3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1E5401-11F0-4EBE-B52A-8EEDA700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GB" dirty="0">
                <a:solidFill>
                  <a:srgbClr val="BA7CE0"/>
                </a:solidFill>
              </a:rPr>
            </a:br>
            <a:endParaRPr lang="en-GB" dirty="0">
              <a:solidFill>
                <a:srgbClr val="BA7CE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D8566C-6D6D-42F2-A8C3-E98AE21C7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Process</a:t>
            </a:r>
          </a:p>
          <a:p>
            <a:pPr>
              <a:spcAft>
                <a:spcPts val="600"/>
              </a:spcAft>
            </a:pPr>
            <a:r>
              <a:rPr lang="en-US" dirty="0"/>
              <a:t>Some chairs did not have an understanding of the dynamics of DA/VAWG </a:t>
            </a:r>
          </a:p>
          <a:p>
            <a:pPr>
              <a:spcAft>
                <a:spcPts val="600"/>
              </a:spcAft>
            </a:pPr>
            <a:r>
              <a:rPr lang="en-US" dirty="0"/>
              <a:t>CSP and MARAC chairs changing during a DHR led to lack of understanding and ownership of the case. </a:t>
            </a:r>
          </a:p>
          <a:p>
            <a:pPr>
              <a:spcAft>
                <a:spcPts val="600"/>
              </a:spcAft>
            </a:pPr>
            <a:r>
              <a:rPr lang="en-US" dirty="0"/>
              <a:t>Getting a response from health services was a constant issue raised by boroughs.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US" dirty="0"/>
              <a:t>Inter communications effected the gathering of information for the reviews.</a:t>
            </a:r>
            <a:endParaRPr lang="en-GB" dirty="0">
              <a:latin typeface="+mj-lt"/>
            </a:endParaRPr>
          </a:p>
          <a:p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E86D53B-A3A3-9B4C-8557-E862F94BD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497" y="5747657"/>
            <a:ext cx="1226519" cy="70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831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994D8F-C2B1-4AE7-B08C-BC793ED4E097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558800"/>
            <a:ext cx="11094720" cy="5816599"/>
            <a:chOff x="506" y="-5515"/>
            <a:chExt cx="11056" cy="121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9CC68CB-3439-4797-91A9-742581B74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" y="-5515"/>
              <a:ext cx="11056" cy="12182"/>
              <a:chOff x="506" y="-5515"/>
              <a:chExt cx="11056" cy="12182"/>
            </a:xfrm>
          </p:grpSpPr>
          <p:sp>
            <p:nvSpPr>
              <p:cNvPr id="6" name="Freeform 267">
                <a:extLst>
                  <a:ext uri="{FF2B5EF4-FFF2-40B4-BE49-F238E27FC236}">
                    <a16:creationId xmlns:a16="http://schemas.microsoft.com/office/drawing/2014/main" id="{BCB694F0-B8BD-428F-BDEA-411454D8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-2007"/>
                <a:ext cx="11056" cy="8674"/>
              </a:xfrm>
              <a:custGeom>
                <a:avLst/>
                <a:gdLst>
                  <a:gd name="T0" fmla="+- 0 850 850"/>
                  <a:gd name="T1" fmla="*/ T0 w 11056"/>
                  <a:gd name="T2" fmla="+- 0 8129 -545"/>
                  <a:gd name="T3" fmla="*/ 8129 h 8674"/>
                  <a:gd name="T4" fmla="+- 0 11906 850"/>
                  <a:gd name="T5" fmla="*/ T4 w 11056"/>
                  <a:gd name="T6" fmla="+- 0 8129 -545"/>
                  <a:gd name="T7" fmla="*/ 8129 h 8674"/>
                  <a:gd name="T8" fmla="+- 0 11906 850"/>
                  <a:gd name="T9" fmla="*/ T8 w 11056"/>
                  <a:gd name="T10" fmla="+- 0 -545 -545"/>
                  <a:gd name="T11" fmla="*/ -545 h 8674"/>
                  <a:gd name="T12" fmla="+- 0 850 850"/>
                  <a:gd name="T13" fmla="*/ T12 w 11056"/>
                  <a:gd name="T14" fmla="+- 0 -545 -545"/>
                  <a:gd name="T15" fmla="*/ -545 h 8674"/>
                  <a:gd name="T16" fmla="+- 0 850 850"/>
                  <a:gd name="T17" fmla="*/ T16 w 11056"/>
                  <a:gd name="T18" fmla="+- 0 8129 -545"/>
                  <a:gd name="T19" fmla="*/ 8129 h 86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056" h="8674">
                    <a:moveTo>
                      <a:pt x="0" y="8674"/>
                    </a:moveTo>
                    <a:lnTo>
                      <a:pt x="11056" y="8674"/>
                    </a:lnTo>
                    <a:lnTo>
                      <a:pt x="11056" y="0"/>
                    </a:lnTo>
                    <a:lnTo>
                      <a:pt x="0" y="0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D3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 dirty="0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F43DC0B-4EC4-41E3-9E56-B8749F10C7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" y="-5515"/>
                <a:ext cx="11055" cy="3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1E5401-11F0-4EBE-B52A-8EEDA700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GB" dirty="0">
                <a:solidFill>
                  <a:srgbClr val="BA7CE0"/>
                </a:solidFill>
              </a:rPr>
            </a:br>
            <a:endParaRPr lang="en-GB" dirty="0">
              <a:solidFill>
                <a:srgbClr val="BA7CE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D8566C-6D6D-42F2-A8C3-E98AE21C7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857"/>
            <a:ext cx="10515600" cy="49251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3200" b="1" dirty="0"/>
              <a:t>Guidance wanted on process</a:t>
            </a:r>
          </a:p>
          <a:p>
            <a:pPr>
              <a:spcAft>
                <a:spcPts val="600"/>
              </a:spcAft>
            </a:pPr>
            <a:r>
              <a:rPr lang="en-US" dirty="0"/>
              <a:t>Carrying out a DHR when it was a suicide with DA/VAWG present.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US" dirty="0"/>
              <a:t>What to do in the cases that fall outside the usual definition.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US" dirty="0"/>
              <a:t>Whether to continue or abandon the DHR process when a case is found not guilty on appeal.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US" dirty="0"/>
              <a:t>The process for Quality Assurance at the Home Office was seen as too slow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9531F5-56DD-B34C-89FE-CAA6DE48C5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886" y="5561485"/>
            <a:ext cx="1418130" cy="81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87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994D8F-C2B1-4AE7-B08C-BC793ED4E097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558800"/>
            <a:ext cx="11094720" cy="5816599"/>
            <a:chOff x="506" y="-5515"/>
            <a:chExt cx="11056" cy="121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9CC68CB-3439-4797-91A9-742581B74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" y="-5515"/>
              <a:ext cx="11056" cy="12182"/>
              <a:chOff x="506" y="-5515"/>
              <a:chExt cx="11056" cy="12182"/>
            </a:xfrm>
          </p:grpSpPr>
          <p:sp>
            <p:nvSpPr>
              <p:cNvPr id="6" name="Freeform 267">
                <a:extLst>
                  <a:ext uri="{FF2B5EF4-FFF2-40B4-BE49-F238E27FC236}">
                    <a16:creationId xmlns:a16="http://schemas.microsoft.com/office/drawing/2014/main" id="{BCB694F0-B8BD-428F-BDEA-411454D8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-2007"/>
                <a:ext cx="11056" cy="8674"/>
              </a:xfrm>
              <a:custGeom>
                <a:avLst/>
                <a:gdLst>
                  <a:gd name="T0" fmla="+- 0 850 850"/>
                  <a:gd name="T1" fmla="*/ T0 w 11056"/>
                  <a:gd name="T2" fmla="+- 0 8129 -545"/>
                  <a:gd name="T3" fmla="*/ 8129 h 8674"/>
                  <a:gd name="T4" fmla="+- 0 11906 850"/>
                  <a:gd name="T5" fmla="*/ T4 w 11056"/>
                  <a:gd name="T6" fmla="+- 0 8129 -545"/>
                  <a:gd name="T7" fmla="*/ 8129 h 8674"/>
                  <a:gd name="T8" fmla="+- 0 11906 850"/>
                  <a:gd name="T9" fmla="*/ T8 w 11056"/>
                  <a:gd name="T10" fmla="+- 0 -545 -545"/>
                  <a:gd name="T11" fmla="*/ -545 h 8674"/>
                  <a:gd name="T12" fmla="+- 0 850 850"/>
                  <a:gd name="T13" fmla="*/ T12 w 11056"/>
                  <a:gd name="T14" fmla="+- 0 -545 -545"/>
                  <a:gd name="T15" fmla="*/ -545 h 8674"/>
                  <a:gd name="T16" fmla="+- 0 850 850"/>
                  <a:gd name="T17" fmla="*/ T16 w 11056"/>
                  <a:gd name="T18" fmla="+- 0 8129 -545"/>
                  <a:gd name="T19" fmla="*/ 8129 h 86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056" h="8674">
                    <a:moveTo>
                      <a:pt x="0" y="8674"/>
                    </a:moveTo>
                    <a:lnTo>
                      <a:pt x="11056" y="8674"/>
                    </a:lnTo>
                    <a:lnTo>
                      <a:pt x="11056" y="0"/>
                    </a:lnTo>
                    <a:lnTo>
                      <a:pt x="0" y="0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D3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 dirty="0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F43DC0B-4EC4-41E3-9E56-B8749F10C7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" y="-5515"/>
                <a:ext cx="11055" cy="3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1E5401-11F0-4EBE-B52A-8EEDA700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GB" dirty="0">
                <a:solidFill>
                  <a:srgbClr val="BA7CE0"/>
                </a:solidFill>
              </a:rPr>
            </a:br>
            <a:endParaRPr lang="en-GB" dirty="0">
              <a:solidFill>
                <a:srgbClr val="BA7CE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D8566C-6D6D-42F2-A8C3-E98AE21C7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/>
              <a:t>Funding a DHR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The majority of DHRs were funded through the Community Safety budget. </a:t>
            </a:r>
            <a:endParaRPr lang="en-GB" dirty="0"/>
          </a:p>
          <a:p>
            <a:pPr lvl="0" algn="just">
              <a:spcAft>
                <a:spcPts val="600"/>
              </a:spcAft>
            </a:pPr>
            <a:r>
              <a:rPr lang="en-US" dirty="0"/>
              <a:t>27 boroughs said they had real struggles funding the DHRs, with some boroughs having up to 10 DHRs since 2011. </a:t>
            </a:r>
          </a:p>
          <a:p>
            <a:pPr lvl="0" algn="just">
              <a:spcAft>
                <a:spcPts val="600"/>
              </a:spcAft>
            </a:pPr>
            <a:r>
              <a:rPr lang="en-US" dirty="0"/>
              <a:t>Some boroughs used the VAWG funding budget, which takes away money from the specialist work.  </a:t>
            </a:r>
            <a:endParaRPr lang="en-GB" dirty="0"/>
          </a:p>
          <a:p>
            <a:pPr lvl="0" algn="just">
              <a:spcAft>
                <a:spcPts val="600"/>
              </a:spcAft>
            </a:pPr>
            <a:r>
              <a:rPr lang="en-US" dirty="0"/>
              <a:t>Boroughs wanted to explore ways of sharing costs within and between boroughs.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91ADA6-5BEE-2841-9116-4091D87A8E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886" y="5770006"/>
            <a:ext cx="1418130" cy="81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5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994D8F-C2B1-4AE7-B08C-BC793ED4E097}"/>
              </a:ext>
            </a:extLst>
          </p:cNvPr>
          <p:cNvGrpSpPr>
            <a:grpSpLocks/>
          </p:cNvGrpSpPr>
          <p:nvPr/>
        </p:nvGrpSpPr>
        <p:grpSpPr bwMode="auto">
          <a:xfrm>
            <a:off x="361042" y="251507"/>
            <a:ext cx="11373757" cy="6345236"/>
            <a:chOff x="506" y="-5515"/>
            <a:chExt cx="11056" cy="121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9CC68CB-3439-4797-91A9-742581B74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" y="-5515"/>
              <a:ext cx="11056" cy="12182"/>
              <a:chOff x="506" y="-5515"/>
              <a:chExt cx="11056" cy="12182"/>
            </a:xfrm>
          </p:grpSpPr>
          <p:sp>
            <p:nvSpPr>
              <p:cNvPr id="6" name="Freeform 267">
                <a:extLst>
                  <a:ext uri="{FF2B5EF4-FFF2-40B4-BE49-F238E27FC236}">
                    <a16:creationId xmlns:a16="http://schemas.microsoft.com/office/drawing/2014/main" id="{BCB694F0-B8BD-428F-BDEA-411454D8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-2007"/>
                <a:ext cx="11056" cy="8674"/>
              </a:xfrm>
              <a:custGeom>
                <a:avLst/>
                <a:gdLst>
                  <a:gd name="T0" fmla="+- 0 850 850"/>
                  <a:gd name="T1" fmla="*/ T0 w 11056"/>
                  <a:gd name="T2" fmla="+- 0 8129 -545"/>
                  <a:gd name="T3" fmla="*/ 8129 h 8674"/>
                  <a:gd name="T4" fmla="+- 0 11906 850"/>
                  <a:gd name="T5" fmla="*/ T4 w 11056"/>
                  <a:gd name="T6" fmla="+- 0 8129 -545"/>
                  <a:gd name="T7" fmla="*/ 8129 h 8674"/>
                  <a:gd name="T8" fmla="+- 0 11906 850"/>
                  <a:gd name="T9" fmla="*/ T8 w 11056"/>
                  <a:gd name="T10" fmla="+- 0 -545 -545"/>
                  <a:gd name="T11" fmla="*/ -545 h 8674"/>
                  <a:gd name="T12" fmla="+- 0 850 850"/>
                  <a:gd name="T13" fmla="*/ T12 w 11056"/>
                  <a:gd name="T14" fmla="+- 0 -545 -545"/>
                  <a:gd name="T15" fmla="*/ -545 h 8674"/>
                  <a:gd name="T16" fmla="+- 0 850 850"/>
                  <a:gd name="T17" fmla="*/ T16 w 11056"/>
                  <a:gd name="T18" fmla="+- 0 8129 -545"/>
                  <a:gd name="T19" fmla="*/ 8129 h 86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056" h="8674">
                    <a:moveTo>
                      <a:pt x="0" y="8674"/>
                    </a:moveTo>
                    <a:lnTo>
                      <a:pt x="11056" y="8674"/>
                    </a:lnTo>
                    <a:lnTo>
                      <a:pt x="11056" y="0"/>
                    </a:lnTo>
                    <a:lnTo>
                      <a:pt x="0" y="0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D3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 dirty="0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F43DC0B-4EC4-41E3-9E56-B8749F10C7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" y="-5515"/>
                <a:ext cx="11055" cy="3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1E5401-11F0-4EBE-B52A-8EEDA700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GB" dirty="0">
                <a:solidFill>
                  <a:srgbClr val="BA7CE0"/>
                </a:solidFill>
              </a:rPr>
            </a:br>
            <a:endParaRPr lang="en-GB" dirty="0">
              <a:solidFill>
                <a:srgbClr val="BA7CE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D8566C-6D6D-42F2-A8C3-E98AE21C7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945" y="1507330"/>
            <a:ext cx="10515600" cy="4797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Action Plans</a:t>
            </a:r>
          </a:p>
          <a:p>
            <a:r>
              <a:rPr lang="en-US" dirty="0"/>
              <a:t>In 50% of boroughs, the VAWG lead was responsible for the progress of action plans</a:t>
            </a:r>
          </a:p>
          <a:p>
            <a:r>
              <a:rPr lang="en-US" dirty="0"/>
              <a:t>Only 9 boroughs provided updates to families about the progress of action plans.</a:t>
            </a:r>
          </a:p>
          <a:p>
            <a:r>
              <a:rPr lang="en-US" dirty="0"/>
              <a:t>Some actions were unattainable</a:t>
            </a:r>
          </a:p>
          <a:p>
            <a:r>
              <a:rPr lang="en-US" dirty="0"/>
              <a:t>Changes of Health Trusts, CCGs amalgamating, and Probation meant it was harder to get continuity of input from some statutory agencies. </a:t>
            </a:r>
            <a:endParaRPr lang="en-GB" dirty="0"/>
          </a:p>
          <a:p>
            <a:pPr lvl="0"/>
            <a:r>
              <a:rPr lang="en-US" dirty="0"/>
              <a:t>Boroughs wanted funding allocated to carry out the action plans.</a:t>
            </a:r>
            <a:endParaRPr lang="en-GB" dirty="0"/>
          </a:p>
          <a:p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06FE3B-954C-F241-9F79-5602235697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640" y="5782829"/>
            <a:ext cx="1418130" cy="81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74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994D8F-C2B1-4AE7-B08C-BC793ED4E097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558800"/>
            <a:ext cx="11094720" cy="5816599"/>
            <a:chOff x="506" y="-5515"/>
            <a:chExt cx="11056" cy="121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9CC68CB-3439-4797-91A9-742581B74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" y="-5515"/>
              <a:ext cx="11056" cy="12182"/>
              <a:chOff x="506" y="-5515"/>
              <a:chExt cx="11056" cy="12182"/>
            </a:xfrm>
          </p:grpSpPr>
          <p:sp>
            <p:nvSpPr>
              <p:cNvPr id="6" name="Freeform 267">
                <a:extLst>
                  <a:ext uri="{FF2B5EF4-FFF2-40B4-BE49-F238E27FC236}">
                    <a16:creationId xmlns:a16="http://schemas.microsoft.com/office/drawing/2014/main" id="{BCB694F0-B8BD-428F-BDEA-411454D8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-2007"/>
                <a:ext cx="11056" cy="8674"/>
              </a:xfrm>
              <a:custGeom>
                <a:avLst/>
                <a:gdLst>
                  <a:gd name="T0" fmla="+- 0 850 850"/>
                  <a:gd name="T1" fmla="*/ T0 w 11056"/>
                  <a:gd name="T2" fmla="+- 0 8129 -545"/>
                  <a:gd name="T3" fmla="*/ 8129 h 8674"/>
                  <a:gd name="T4" fmla="+- 0 11906 850"/>
                  <a:gd name="T5" fmla="*/ T4 w 11056"/>
                  <a:gd name="T6" fmla="+- 0 8129 -545"/>
                  <a:gd name="T7" fmla="*/ 8129 h 8674"/>
                  <a:gd name="T8" fmla="+- 0 11906 850"/>
                  <a:gd name="T9" fmla="*/ T8 w 11056"/>
                  <a:gd name="T10" fmla="+- 0 -545 -545"/>
                  <a:gd name="T11" fmla="*/ -545 h 8674"/>
                  <a:gd name="T12" fmla="+- 0 850 850"/>
                  <a:gd name="T13" fmla="*/ T12 w 11056"/>
                  <a:gd name="T14" fmla="+- 0 -545 -545"/>
                  <a:gd name="T15" fmla="*/ -545 h 8674"/>
                  <a:gd name="T16" fmla="+- 0 850 850"/>
                  <a:gd name="T17" fmla="*/ T16 w 11056"/>
                  <a:gd name="T18" fmla="+- 0 8129 -545"/>
                  <a:gd name="T19" fmla="*/ 8129 h 86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056" h="8674">
                    <a:moveTo>
                      <a:pt x="0" y="8674"/>
                    </a:moveTo>
                    <a:lnTo>
                      <a:pt x="11056" y="8674"/>
                    </a:lnTo>
                    <a:lnTo>
                      <a:pt x="11056" y="0"/>
                    </a:lnTo>
                    <a:lnTo>
                      <a:pt x="0" y="0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D3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 dirty="0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F43DC0B-4EC4-41E3-9E56-B8749F10C7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" y="-5515"/>
                <a:ext cx="11055" cy="3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1E5401-11F0-4EBE-B52A-8EEDA700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GB" dirty="0">
                <a:solidFill>
                  <a:srgbClr val="BA7CE0"/>
                </a:solidFill>
              </a:rPr>
            </a:br>
            <a:endParaRPr lang="en-GB" dirty="0">
              <a:solidFill>
                <a:srgbClr val="BA7CE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D8566C-6D6D-42F2-A8C3-E98AE21C7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245"/>
            <a:ext cx="10515600" cy="4628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Positive outcomes of the DHR process</a:t>
            </a:r>
            <a:endParaRPr lang="en-GB" dirty="0"/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2400" dirty="0"/>
              <a:t>Led to creation of the IDVA and MARAC services</a:t>
            </a:r>
          </a:p>
          <a:p>
            <a:pPr lvl="0"/>
            <a:r>
              <a:rPr lang="en-US" sz="2400" dirty="0"/>
              <a:t>Support services becoming more accessible and more joint working</a:t>
            </a:r>
          </a:p>
          <a:p>
            <a:pPr lvl="0"/>
            <a:r>
              <a:rPr lang="en-US" sz="2400" dirty="0"/>
              <a:t>Information sharing systems improving</a:t>
            </a:r>
          </a:p>
          <a:p>
            <a:pPr lvl="0"/>
            <a:r>
              <a:rPr lang="en-US" sz="2400" dirty="0"/>
              <a:t>Development of training, DHR templates and improved call scripts in agencies</a:t>
            </a:r>
          </a:p>
          <a:p>
            <a:pPr lvl="0"/>
            <a:r>
              <a:rPr lang="en-US" sz="2400" dirty="0"/>
              <a:t>Health training improved - GPs and hospitals response</a:t>
            </a:r>
          </a:p>
          <a:p>
            <a:pPr lvl="0"/>
            <a:r>
              <a:rPr lang="en-US" sz="2400" dirty="0"/>
              <a:t>Better case management systems in place</a:t>
            </a:r>
          </a:p>
          <a:p>
            <a:pPr lvl="0"/>
            <a:r>
              <a:rPr lang="en-US" sz="2400" dirty="0"/>
              <a:t>Better cross working across local safeguarding boards</a:t>
            </a:r>
            <a:br>
              <a:rPr lang="en-US" sz="2000" dirty="0">
                <a:latin typeface="Rockwell" panose="02060603020205020403"/>
              </a:rPr>
            </a:br>
            <a:endParaRPr lang="en-GB" sz="2000" dirty="0">
              <a:latin typeface="Rockwell" panose="02060603020205020403"/>
            </a:endParaRPr>
          </a:p>
          <a:p>
            <a:pPr lvl="0"/>
            <a:endParaRPr lang="en-US" sz="2000" dirty="0">
              <a:latin typeface="Rockwell" panose="02060603020205020403"/>
            </a:endParaRPr>
          </a:p>
          <a:p>
            <a:pPr lvl="0"/>
            <a:endParaRPr lang="en-GB" sz="2000" dirty="0">
              <a:latin typeface="Rockwell" panose="02060603020205020403"/>
            </a:endParaRPr>
          </a:p>
          <a:p>
            <a:endParaRPr lang="en-US" sz="2400" dirty="0">
              <a:latin typeface="Rockwell" panose="02060603020205020403" pitchFamily="18" charset="0"/>
            </a:endParaRPr>
          </a:p>
          <a:p>
            <a:endParaRPr lang="en-GB" sz="2400" dirty="0">
              <a:latin typeface="Rockwell" panose="02060603020205020403" pitchFamily="18" charset="0"/>
            </a:endParaRPr>
          </a:p>
          <a:p>
            <a:endParaRPr lang="en-GB" sz="2400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23DEE8-D91A-6E4A-8ADB-3E19E46193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886" y="5561485"/>
            <a:ext cx="1418130" cy="81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86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994D8F-C2B1-4AE7-B08C-BC793ED4E097}"/>
              </a:ext>
            </a:extLst>
          </p:cNvPr>
          <p:cNvGrpSpPr>
            <a:grpSpLocks/>
          </p:cNvGrpSpPr>
          <p:nvPr/>
        </p:nvGrpSpPr>
        <p:grpSpPr bwMode="auto">
          <a:xfrm>
            <a:off x="259080" y="147320"/>
            <a:ext cx="11094720" cy="6497320"/>
            <a:chOff x="506" y="-5515"/>
            <a:chExt cx="11056" cy="121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9CC68CB-3439-4797-91A9-742581B74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" y="-5515"/>
              <a:ext cx="11056" cy="12182"/>
              <a:chOff x="506" y="-5515"/>
              <a:chExt cx="11056" cy="12182"/>
            </a:xfrm>
          </p:grpSpPr>
          <p:sp>
            <p:nvSpPr>
              <p:cNvPr id="6" name="Freeform 267">
                <a:extLst>
                  <a:ext uri="{FF2B5EF4-FFF2-40B4-BE49-F238E27FC236}">
                    <a16:creationId xmlns:a16="http://schemas.microsoft.com/office/drawing/2014/main" id="{BCB694F0-B8BD-428F-BDEA-411454D8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-2007"/>
                <a:ext cx="11056" cy="8674"/>
              </a:xfrm>
              <a:custGeom>
                <a:avLst/>
                <a:gdLst>
                  <a:gd name="T0" fmla="+- 0 850 850"/>
                  <a:gd name="T1" fmla="*/ T0 w 11056"/>
                  <a:gd name="T2" fmla="+- 0 8129 -545"/>
                  <a:gd name="T3" fmla="*/ 8129 h 8674"/>
                  <a:gd name="T4" fmla="+- 0 11906 850"/>
                  <a:gd name="T5" fmla="*/ T4 w 11056"/>
                  <a:gd name="T6" fmla="+- 0 8129 -545"/>
                  <a:gd name="T7" fmla="*/ 8129 h 8674"/>
                  <a:gd name="T8" fmla="+- 0 11906 850"/>
                  <a:gd name="T9" fmla="*/ T8 w 11056"/>
                  <a:gd name="T10" fmla="+- 0 -545 -545"/>
                  <a:gd name="T11" fmla="*/ -545 h 8674"/>
                  <a:gd name="T12" fmla="+- 0 850 850"/>
                  <a:gd name="T13" fmla="*/ T12 w 11056"/>
                  <a:gd name="T14" fmla="+- 0 -545 -545"/>
                  <a:gd name="T15" fmla="*/ -545 h 8674"/>
                  <a:gd name="T16" fmla="+- 0 850 850"/>
                  <a:gd name="T17" fmla="*/ T16 w 11056"/>
                  <a:gd name="T18" fmla="+- 0 8129 -545"/>
                  <a:gd name="T19" fmla="*/ 8129 h 86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056" h="8674">
                    <a:moveTo>
                      <a:pt x="0" y="8674"/>
                    </a:moveTo>
                    <a:lnTo>
                      <a:pt x="11056" y="8674"/>
                    </a:lnTo>
                    <a:lnTo>
                      <a:pt x="11056" y="0"/>
                    </a:lnTo>
                    <a:lnTo>
                      <a:pt x="0" y="0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D3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 dirty="0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F43DC0B-4EC4-41E3-9E56-B8749F10C7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" y="-5515"/>
                <a:ext cx="11055" cy="3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1E5401-11F0-4EBE-B52A-8EEDA700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GB" dirty="0">
                <a:solidFill>
                  <a:srgbClr val="BA7CE0"/>
                </a:solidFill>
              </a:rPr>
            </a:br>
            <a:endParaRPr lang="en-GB" dirty="0">
              <a:solidFill>
                <a:srgbClr val="BA7CE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D8566C-6D6D-42F2-A8C3-E98AE21C7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5394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Recommendations</a:t>
            </a:r>
            <a:endParaRPr lang="en-GB" sz="2400" dirty="0"/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2400" dirty="0"/>
              <a:t>Every borough should create a Coordinated community response (CCR to improve practice and procedure </a:t>
            </a:r>
          </a:p>
          <a:p>
            <a:pPr lvl="0"/>
            <a:r>
              <a:rPr lang="en-US" sz="2400" dirty="0"/>
              <a:t>DHR Chairs should have a code of conduct and recognised qualification</a:t>
            </a:r>
          </a:p>
          <a:p>
            <a:pPr lvl="0"/>
            <a:r>
              <a:rPr lang="en-US" sz="2400" dirty="0"/>
              <a:t>Create a national library of DHRS to enable wider learning</a:t>
            </a:r>
          </a:p>
          <a:p>
            <a:pPr lvl="0"/>
            <a:r>
              <a:rPr lang="en-US" sz="2400" dirty="0"/>
              <a:t>Funding for DHRs should be reviewed</a:t>
            </a:r>
          </a:p>
          <a:p>
            <a:pPr lvl="0"/>
            <a:r>
              <a:rPr lang="en-US" sz="2400" dirty="0"/>
              <a:t>Action plan should be reviewed by Home Office for progress</a:t>
            </a:r>
          </a:p>
          <a:p>
            <a:pPr lvl="0"/>
            <a:r>
              <a:rPr lang="en-US" sz="2400" dirty="0"/>
              <a:t>DHR panels and chairs should reflect borough diversity </a:t>
            </a:r>
          </a:p>
          <a:p>
            <a:pPr lvl="0"/>
            <a:r>
              <a:rPr lang="en-US" sz="2400" dirty="0"/>
              <a:t>Intersectionality should be embedded across the whole DHR process</a:t>
            </a:r>
          </a:p>
          <a:p>
            <a:pPr lvl="0"/>
            <a:r>
              <a:rPr lang="en-US" sz="2400" dirty="0"/>
              <a:t>Further guidance is needed around complex DHRs, suicides, appeals, not guilty verdicts</a:t>
            </a:r>
          </a:p>
          <a:p>
            <a:pPr lvl="0"/>
            <a:endParaRPr lang="en-GB" sz="2000" dirty="0">
              <a:latin typeface="Rockwell" panose="02060603020205020403"/>
            </a:endParaRPr>
          </a:p>
          <a:p>
            <a:endParaRPr lang="en-US" sz="2400" dirty="0">
              <a:latin typeface="Rockwell" panose="02060603020205020403" pitchFamily="18" charset="0"/>
            </a:endParaRPr>
          </a:p>
          <a:p>
            <a:endParaRPr lang="en-GB" sz="2400" dirty="0">
              <a:latin typeface="Rockwell" panose="02060603020205020403" pitchFamily="18" charset="0"/>
            </a:endParaRPr>
          </a:p>
          <a:p>
            <a:endParaRPr lang="en-GB" sz="2400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6981EB-EABB-7D4B-902B-E23DC687A8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666" y="5830726"/>
            <a:ext cx="1418130" cy="81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742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994D8F-C2B1-4AE7-B08C-BC793ED4E097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558800"/>
            <a:ext cx="11094720" cy="5816599"/>
            <a:chOff x="506" y="-5515"/>
            <a:chExt cx="11056" cy="121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9CC68CB-3439-4797-91A9-742581B74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6" y="-5515"/>
              <a:ext cx="11056" cy="12182"/>
              <a:chOff x="506" y="-5515"/>
              <a:chExt cx="11056" cy="12182"/>
            </a:xfrm>
          </p:grpSpPr>
          <p:sp>
            <p:nvSpPr>
              <p:cNvPr id="6" name="Freeform 267">
                <a:extLst>
                  <a:ext uri="{FF2B5EF4-FFF2-40B4-BE49-F238E27FC236}">
                    <a16:creationId xmlns:a16="http://schemas.microsoft.com/office/drawing/2014/main" id="{BCB694F0-B8BD-428F-BDEA-411454D8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-2007"/>
                <a:ext cx="11056" cy="8674"/>
              </a:xfrm>
              <a:custGeom>
                <a:avLst/>
                <a:gdLst>
                  <a:gd name="T0" fmla="+- 0 850 850"/>
                  <a:gd name="T1" fmla="*/ T0 w 11056"/>
                  <a:gd name="T2" fmla="+- 0 8129 -545"/>
                  <a:gd name="T3" fmla="*/ 8129 h 8674"/>
                  <a:gd name="T4" fmla="+- 0 11906 850"/>
                  <a:gd name="T5" fmla="*/ T4 w 11056"/>
                  <a:gd name="T6" fmla="+- 0 8129 -545"/>
                  <a:gd name="T7" fmla="*/ 8129 h 8674"/>
                  <a:gd name="T8" fmla="+- 0 11906 850"/>
                  <a:gd name="T9" fmla="*/ T8 w 11056"/>
                  <a:gd name="T10" fmla="+- 0 -545 -545"/>
                  <a:gd name="T11" fmla="*/ -545 h 8674"/>
                  <a:gd name="T12" fmla="+- 0 850 850"/>
                  <a:gd name="T13" fmla="*/ T12 w 11056"/>
                  <a:gd name="T14" fmla="+- 0 -545 -545"/>
                  <a:gd name="T15" fmla="*/ -545 h 8674"/>
                  <a:gd name="T16" fmla="+- 0 850 850"/>
                  <a:gd name="T17" fmla="*/ T16 w 11056"/>
                  <a:gd name="T18" fmla="+- 0 8129 -545"/>
                  <a:gd name="T19" fmla="*/ 8129 h 86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056" h="8674">
                    <a:moveTo>
                      <a:pt x="0" y="8674"/>
                    </a:moveTo>
                    <a:lnTo>
                      <a:pt x="11056" y="8674"/>
                    </a:lnTo>
                    <a:lnTo>
                      <a:pt x="11056" y="0"/>
                    </a:lnTo>
                    <a:lnTo>
                      <a:pt x="0" y="0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D3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 dirty="0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F43DC0B-4EC4-41E3-9E56-B8749F10C7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" y="-5515"/>
                <a:ext cx="11055" cy="3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1E5401-11F0-4EBE-B52A-8EEDA700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GB" dirty="0">
                <a:solidFill>
                  <a:srgbClr val="BA7CE0"/>
                </a:solidFill>
              </a:rPr>
            </a:br>
            <a:endParaRPr lang="en-GB" dirty="0">
              <a:solidFill>
                <a:srgbClr val="BA7CE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D8566C-6D6D-42F2-A8C3-E98AE21C7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10861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Interpersonal Homicide: Themes</a:t>
            </a:r>
            <a:endParaRPr lang="en-GB" sz="3600" b="1" dirty="0"/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Lack of Understanding of Domestic Abuse</a:t>
            </a:r>
            <a:r>
              <a:rPr lang="en-GB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GB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i="1" dirty="0">
              <a:latin typeface="Rockwell" panose="02060603020205020403" pitchFamily="18" charset="0"/>
            </a:endParaRPr>
          </a:p>
          <a:p>
            <a:endParaRPr lang="en-GB" sz="2000" b="1" dirty="0">
              <a:latin typeface="Rockwell" panose="02060603020205020403"/>
            </a:endParaRPr>
          </a:p>
          <a:p>
            <a:pPr marL="0" lvl="0" indent="0">
              <a:buNone/>
            </a:pPr>
            <a:endParaRPr lang="en-US" sz="2400" dirty="0">
              <a:latin typeface="Rockwell" panose="02060603020205020403" pitchFamily="18" charset="0"/>
            </a:endParaRPr>
          </a:p>
          <a:p>
            <a:pPr lvl="0"/>
            <a:endParaRPr lang="en-GB" sz="2400" dirty="0"/>
          </a:p>
          <a:p>
            <a:endParaRPr lang="en-US" sz="2400" dirty="0">
              <a:latin typeface="Rockwell" panose="02060603020205020403" pitchFamily="18" charset="0"/>
            </a:endParaRPr>
          </a:p>
          <a:p>
            <a:endParaRPr lang="en-GB" sz="2400" dirty="0">
              <a:latin typeface="Rockwell" panose="02060603020205020403" pitchFamily="18" charset="0"/>
            </a:endParaRPr>
          </a:p>
          <a:p>
            <a:endParaRPr lang="en-GB" sz="2400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80956E-2C71-5447-B194-4D2728A6C568}"/>
              </a:ext>
            </a:extLst>
          </p:cNvPr>
          <p:cNvSpPr txBox="1"/>
          <p:nvPr/>
        </p:nvSpPr>
        <p:spPr>
          <a:xfrm>
            <a:off x="3109576" y="3541994"/>
            <a:ext cx="3110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tabLst>
                <a:tab pos="457200" algn="l"/>
              </a:tabLst>
            </a:pPr>
            <a:r>
              <a:rPr lang="en-US" sz="2400" dirty="0"/>
              <a:t>Found there was a lack of understanding within agencies of the dynamics of DA/VAWG and its impacts </a:t>
            </a:r>
          </a:p>
          <a:p>
            <a:pPr marL="342900" lvl="0" indent="-342900">
              <a:tabLst>
                <a:tab pos="457200" algn="l"/>
              </a:tabLst>
            </a:pPr>
            <a:endParaRPr lang="en-US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39F666-800F-5844-AF4B-8B1A077607A8}"/>
              </a:ext>
            </a:extLst>
          </p:cNvPr>
          <p:cNvSpPr txBox="1"/>
          <p:nvPr/>
        </p:nvSpPr>
        <p:spPr>
          <a:xfrm>
            <a:off x="8922891" y="2776875"/>
            <a:ext cx="323009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Family, friends and employers knew abuse was happening in the relationship but did not necessarily know that the behaviors constituted domestic abuse.  </a:t>
            </a:r>
            <a:endParaRPr lang="en-GB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7F73C7D-EB2C-834F-BBCC-5A764A1CC3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3251273"/>
            <a:ext cx="2506455" cy="2514288"/>
          </a:xfrm>
          <a:prstGeom prst="rect">
            <a:avLst/>
          </a:prstGeom>
        </p:spPr>
      </p:pic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A029D260-ACE9-A241-BFB4-B63A9E9775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399477"/>
              </p:ext>
            </p:extLst>
          </p:nvPr>
        </p:nvGraphicFramePr>
        <p:xfrm>
          <a:off x="5831173" y="2524503"/>
          <a:ext cx="3372787" cy="2901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2771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863</Words>
  <Application>Microsoft Office PowerPoint</Application>
  <PresentationFormat>Widescreen</PresentationFormat>
  <Paragraphs>141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Rockwell</vt:lpstr>
      <vt:lpstr>Office Theme</vt:lpstr>
      <vt:lpstr>                  London Domestic Homicide Review (DHR) Case Analysis and Review of Local Authorities DHR Process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 Domestic Homicide Review (DHR) Case Analysis and Review of Local Authorities DHR Process</dc:title>
  <dc:creator>Sheila Wesa</dc:creator>
  <cp:lastModifiedBy>Helena Canavan</cp:lastModifiedBy>
  <cp:revision>65</cp:revision>
  <dcterms:created xsi:type="dcterms:W3CDTF">2019-11-29T10:30:38Z</dcterms:created>
  <dcterms:modified xsi:type="dcterms:W3CDTF">2020-09-21T14:07:23Z</dcterms:modified>
</cp:coreProperties>
</file>